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71" r:id="rId6"/>
    <p:sldId id="260" r:id="rId7"/>
    <p:sldId id="272" r:id="rId8"/>
    <p:sldId id="277" r:id="rId9"/>
    <p:sldId id="278" r:id="rId10"/>
    <p:sldId id="261" r:id="rId11"/>
    <p:sldId id="279" r:id="rId12"/>
    <p:sldId id="269" r:id="rId13"/>
    <p:sldId id="263" r:id="rId14"/>
    <p:sldId id="281" r:id="rId15"/>
    <p:sldId id="270" r:id="rId16"/>
    <p:sldId id="267" r:id="rId17"/>
    <p:sldId id="285" r:id="rId18"/>
    <p:sldId id="293" r:id="rId19"/>
    <p:sldId id="291" r:id="rId20"/>
    <p:sldId id="292" r:id="rId21"/>
    <p:sldId id="264" r:id="rId22"/>
    <p:sldId id="266" r:id="rId23"/>
    <p:sldId id="289" r:id="rId24"/>
  </p:sldIdLst>
  <p:sldSz cx="18288000" cy="10287000"/>
  <p:notesSz cx="6858000" cy="9144000"/>
  <p:embeddedFontLst>
    <p:embeddedFont>
      <p:font typeface="Codec Pro ExtraBold" panose="020B0604020202020204" charset="0"/>
      <p:regular r:id="rId26"/>
      <p:bold r:id="rId27"/>
    </p:embeddedFont>
    <p:embeddedFont>
      <p:font typeface="Open Sauce"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885E27-16C7-F589-4D8E-8A067D552D40}" name="Sana Yasin" initials="SY" userId="S::yasin.sa@northeastern.edu::a9f3e718-06ac-4fbf-8e2e-49602b356348" providerId="AD"/>
  <p188:author id="{5E463A99-8B8F-3974-7888-7E3B9D0C5BF9}" name="Sahil Sood" initials="" userId="S::sood.sah@northeastern.edu::6b0c60ce-f58a-4795-b96d-eeaa91fccc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BFA"/>
    <a:srgbClr val="14561E"/>
    <a:srgbClr val="166A16"/>
    <a:srgbClr val="166515"/>
    <a:srgbClr val="1F7415"/>
    <a:srgbClr val="347816"/>
    <a:srgbClr val="178424"/>
    <a:srgbClr val="4E8F00"/>
    <a:srgbClr val="00905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34B84-BDD1-24E3-6D9A-9AA381E24F27}" v="38" dt="2024-06-18T02:28:04.235"/>
    <p1510:client id="{AC51DDFA-183D-4F49-C98D-1A923C48CB61}" v="21" dt="2024-06-17T23:40:19.771"/>
    <p1510:client id="{B1DADE3F-49BE-80E5-2A3C-89920F7238A1}" v="156" dt="2024-06-18T02:00:13.890"/>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65098" autoAdjust="0"/>
  </p:normalViewPr>
  <p:slideViewPr>
    <p:cSldViewPr snapToGrid="0">
      <p:cViewPr varScale="1">
        <p:scale>
          <a:sx n="36" d="100"/>
          <a:sy n="36" d="100"/>
        </p:scale>
        <p:origin x="1762" y="-62"/>
      </p:cViewPr>
      <p:guideLst>
        <p:guide orient="horz" pos="2160"/>
        <p:guide pos="2880"/>
      </p:guideLst>
    </p:cSldViewPr>
  </p:slideViewPr>
  <p:notesTextViewPr>
    <p:cViewPr>
      <p:scale>
        <a:sx n="1" d="1"/>
        <a:sy n="1" d="1"/>
      </p:scale>
      <p:origin x="0" y="-49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dhu Sundararajan" userId="e27d660b10fb77e1" providerId="LiveId" clId="{D6273DCF-ADAE-4029-8CE5-F4724C8DFC69}"/>
    <pc:docChg chg="undo custSel modSld">
      <pc:chgData name="Sindhu Sundararajan" userId="e27d660b10fb77e1" providerId="LiveId" clId="{D6273DCF-ADAE-4029-8CE5-F4724C8DFC69}" dt="2024-06-18T23:25:53.322" v="604" actId="20577"/>
      <pc:docMkLst>
        <pc:docMk/>
      </pc:docMkLst>
      <pc:sldChg chg="modNotesTx">
        <pc:chgData name="Sindhu Sundararajan" userId="e27d660b10fb77e1" providerId="LiveId" clId="{D6273DCF-ADAE-4029-8CE5-F4724C8DFC69}" dt="2024-06-18T16:50:03.168" v="517" actId="20577"/>
        <pc:sldMkLst>
          <pc:docMk/>
          <pc:sldMk cId="0" sldId="256"/>
        </pc:sldMkLst>
      </pc:sldChg>
      <pc:sldChg chg="modNotesTx">
        <pc:chgData name="Sindhu Sundararajan" userId="e27d660b10fb77e1" providerId="LiveId" clId="{D6273DCF-ADAE-4029-8CE5-F4724C8DFC69}" dt="2024-06-18T16:50:38.563" v="542" actId="20577"/>
        <pc:sldMkLst>
          <pc:docMk/>
          <pc:sldMk cId="0" sldId="257"/>
        </pc:sldMkLst>
      </pc:sldChg>
      <pc:sldChg chg="modSp mod modNotesTx">
        <pc:chgData name="Sindhu Sundararajan" userId="e27d660b10fb77e1" providerId="LiveId" clId="{D6273DCF-ADAE-4029-8CE5-F4724C8DFC69}" dt="2024-06-18T16:48:27.763" v="455" actId="20577"/>
        <pc:sldMkLst>
          <pc:docMk/>
          <pc:sldMk cId="0" sldId="258"/>
        </pc:sldMkLst>
        <pc:spChg chg="mod">
          <ac:chgData name="Sindhu Sundararajan" userId="e27d660b10fb77e1" providerId="LiveId" clId="{D6273DCF-ADAE-4029-8CE5-F4724C8DFC69}" dt="2024-06-18T16:38:41.543" v="393" actId="15"/>
          <ac:spMkLst>
            <pc:docMk/>
            <pc:sldMk cId="0" sldId="258"/>
            <ac:spMk id="45" creationId="{00000000-0000-0000-0000-000000000000}"/>
          </ac:spMkLst>
        </pc:spChg>
      </pc:sldChg>
      <pc:sldChg chg="modNotesTx">
        <pc:chgData name="Sindhu Sundararajan" userId="e27d660b10fb77e1" providerId="LiveId" clId="{D6273DCF-ADAE-4029-8CE5-F4724C8DFC69}" dt="2024-06-18T23:25:53.322" v="604" actId="20577"/>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35AD7-C4AA-794A-95B0-362001CF1414}"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A7732-E362-A344-802A-C30E8D2FB126}" type="slidenum">
              <a:rPr lang="en-US" smtClean="0"/>
              <a:t>‹#›</a:t>
            </a:fld>
            <a:endParaRPr lang="en-US"/>
          </a:p>
        </p:txBody>
      </p:sp>
    </p:spTree>
    <p:extLst>
      <p:ext uri="{BB962C8B-B14F-4D97-AF65-F5344CB8AC3E}">
        <p14:creationId xmlns:p14="http://schemas.microsoft.com/office/powerpoint/2010/main" val="2698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a:t>
            </a:r>
          </a:p>
          <a:p>
            <a:endParaRPr lang="en-US" dirty="0"/>
          </a:p>
          <a:p>
            <a:r>
              <a:rPr lang="en-US" dirty="0"/>
              <a:t>We are Team 6—</a:t>
            </a:r>
            <a:r>
              <a:rPr lang="en-US" dirty="0" err="1"/>
              <a:t>Ranju</a:t>
            </a:r>
            <a:r>
              <a:rPr lang="en-US" dirty="0"/>
              <a:t>, Sahil, Sana, Shinda, and myself, Sindhu. Today, we will discuss Customer Segmentation and Predictive Modeling for Product Buying Patterns. Moving to the next slide</a:t>
            </a:r>
          </a:p>
        </p:txBody>
      </p:sp>
      <p:sp>
        <p:nvSpPr>
          <p:cNvPr id="4" name="Slide Number Placeholder 3"/>
          <p:cNvSpPr>
            <a:spLocks noGrp="1"/>
          </p:cNvSpPr>
          <p:nvPr>
            <p:ph type="sldNum" sz="quarter" idx="5"/>
          </p:nvPr>
        </p:nvSpPr>
        <p:spPr/>
        <p:txBody>
          <a:bodyPr/>
          <a:lstStyle/>
          <a:p>
            <a:fld id="{46AA7732-E362-A344-802A-C30E8D2FB126}" type="slidenum">
              <a:rPr lang="en-US" smtClean="0"/>
              <a:t>1</a:t>
            </a:fld>
            <a:endParaRPr lang="en-US"/>
          </a:p>
        </p:txBody>
      </p:sp>
    </p:spTree>
    <p:extLst>
      <p:ext uri="{BB962C8B-B14F-4D97-AF65-F5344CB8AC3E}">
        <p14:creationId xmlns:p14="http://schemas.microsoft.com/office/powerpoint/2010/main" val="176636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the following topics: the Problem Statement, Objectives, Analysis (including Exploring Sales, Cohort Analysis, RFM Analysis, K-Means Clustering, and Market Basket Analysis), and finally, our Conclusion. Moving to the next slide</a:t>
            </a:r>
          </a:p>
        </p:txBody>
      </p:sp>
      <p:sp>
        <p:nvSpPr>
          <p:cNvPr id="4" name="Slide Number Placeholder 3"/>
          <p:cNvSpPr>
            <a:spLocks noGrp="1"/>
          </p:cNvSpPr>
          <p:nvPr>
            <p:ph type="sldNum" sz="quarter" idx="5"/>
          </p:nvPr>
        </p:nvSpPr>
        <p:spPr/>
        <p:txBody>
          <a:bodyPr/>
          <a:lstStyle/>
          <a:p>
            <a:fld id="{46AA7732-E362-A344-802A-C30E8D2FB126}" type="slidenum">
              <a:rPr lang="en-US" smtClean="0"/>
              <a:t>2</a:t>
            </a:fld>
            <a:endParaRPr lang="en-US"/>
          </a:p>
        </p:txBody>
      </p:sp>
    </p:spTree>
    <p:extLst>
      <p:ext uri="{BB962C8B-B14F-4D97-AF65-F5344CB8AC3E}">
        <p14:creationId xmlns:p14="http://schemas.microsoft.com/office/powerpoint/2010/main" val="118921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identify customer buying patterns to understand and map out purchasing behaviors. We aim to develop models to segment customers, determining the unique needs of each group. Additionally, we will segment customers to identify potential bundling opportunities. Furthermore, we will determine the churn rate and devise measures to prevent it, enabling more effective targeted marketing efforts. Moving to the next slide</a:t>
            </a:r>
          </a:p>
        </p:txBody>
      </p:sp>
      <p:sp>
        <p:nvSpPr>
          <p:cNvPr id="4" name="Slide Number Placeholder 3"/>
          <p:cNvSpPr>
            <a:spLocks noGrp="1"/>
          </p:cNvSpPr>
          <p:nvPr>
            <p:ph type="sldNum" sz="quarter" idx="5"/>
          </p:nvPr>
        </p:nvSpPr>
        <p:spPr/>
        <p:txBody>
          <a:bodyPr/>
          <a:lstStyle/>
          <a:p>
            <a:fld id="{46AA7732-E362-A344-802A-C30E8D2FB126}" type="slidenum">
              <a:rPr lang="en-US" smtClean="0"/>
              <a:t>3</a:t>
            </a:fld>
            <a:endParaRPr lang="en-US"/>
          </a:p>
        </p:txBody>
      </p:sp>
    </p:spTree>
    <p:extLst>
      <p:ext uri="{BB962C8B-B14F-4D97-AF65-F5344CB8AC3E}">
        <p14:creationId xmlns:p14="http://schemas.microsoft.com/office/powerpoint/2010/main" val="2031228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Objectives: We have 4 objectives</a:t>
            </a:r>
          </a:p>
          <a:p>
            <a:pPr marL="0" marR="0">
              <a:lnSpc>
                <a:spcPct val="107000"/>
              </a:lnSpc>
              <a:spcBef>
                <a:spcPts val="0"/>
              </a:spcBef>
              <a:spcAft>
                <a:spcPts val="800"/>
              </a:spcAft>
            </a:pP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 one is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Identify and Analyze Customer Buying Patterns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 and map out customers' purchasing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behaviours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trends over time by analyzing their transaction data, preferences, and buying frequency.</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second one 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Segment Customers Based on Behavioral Data</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grouping customers with similar behaviors, we can tailor marketing efforts and product recommendations to meet the specific needs of each segment.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third one 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Identify Potential Bundling Opportunities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products that are frequently purchased together, we can create attractive bundle offers that provide added value to customers while boosting our sales.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fourth one 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Predict Customer Churn and Develop Retention Strategies</a:t>
            </a:r>
          </a:p>
          <a:p>
            <a:pPr marL="0" marR="0">
              <a:lnSpc>
                <a:spcPct val="107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By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understanding why customers leave, we can develop targeted retention strategies and proactive measures to reduce churn and improve customer loyalty. Sahil will explain EDA.</a:t>
            </a:r>
          </a:p>
        </p:txBody>
      </p:sp>
      <p:sp>
        <p:nvSpPr>
          <p:cNvPr id="4" name="Slide Number Placeholder 3"/>
          <p:cNvSpPr>
            <a:spLocks noGrp="1"/>
          </p:cNvSpPr>
          <p:nvPr>
            <p:ph type="sldNum" sz="quarter" idx="5"/>
          </p:nvPr>
        </p:nvSpPr>
        <p:spPr/>
        <p:txBody>
          <a:bodyPr/>
          <a:lstStyle/>
          <a:p>
            <a:fld id="{46AA7732-E362-A344-802A-C30E8D2FB126}" type="slidenum">
              <a:rPr lang="en-US" smtClean="0"/>
              <a:t>4</a:t>
            </a:fld>
            <a:endParaRPr lang="en-US"/>
          </a:p>
        </p:txBody>
      </p:sp>
    </p:spTree>
    <p:extLst>
      <p:ext uri="{BB962C8B-B14F-4D97-AF65-F5344CB8AC3E}">
        <p14:creationId xmlns:p14="http://schemas.microsoft.com/office/powerpoint/2010/main" val="3630999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055"/>
              </a:lnSpc>
              <a:spcBef>
                <a:spcPct val="0"/>
              </a:spcBef>
            </a:pPr>
            <a:r>
              <a:rPr lang="en-US" sz="1200" dirty="0">
                <a:latin typeface="Times New Roman"/>
                <a:ea typeface="Calibri"/>
                <a:cs typeface="Times New Roman"/>
              </a:rPr>
              <a:t>Business entities group has 1 customer accounting for higher ACV &amp; AOV. Redacted from the graph to show</a:t>
            </a:r>
            <a:endParaRPr lang="en-US" dirty="0"/>
          </a:p>
          <a:p>
            <a:pPr>
              <a:lnSpc>
                <a:spcPts val="2055"/>
              </a:lnSpc>
              <a:spcBef>
                <a:spcPct val="0"/>
              </a:spcBef>
            </a:pPr>
            <a:endParaRPr lang="en-US" sz="1200" dirty="0">
              <a:latin typeface="Times New Roman"/>
              <a:ea typeface="Calibri"/>
              <a:cs typeface="Times New Roman"/>
            </a:endParaRPr>
          </a:p>
          <a:p>
            <a:pPr>
              <a:lnSpc>
                <a:spcPts val="2055"/>
              </a:lnSpc>
              <a:spcBef>
                <a:spcPct val="0"/>
              </a:spcBef>
            </a:pPr>
            <a:r>
              <a:rPr lang="en-US" sz="1200" dirty="0">
                <a:latin typeface="Times New Roman"/>
                <a:ea typeface="Calibri"/>
                <a:cs typeface="Times New Roman"/>
              </a:rPr>
              <a:t> scale of other categories</a:t>
            </a:r>
            <a:endParaRPr lang="en-US" dirty="0">
              <a:ea typeface="Calibri"/>
              <a:cs typeface="Calibri"/>
            </a:endParaRPr>
          </a:p>
          <a:p>
            <a:pPr>
              <a:lnSpc>
                <a:spcPts val="2055"/>
              </a:lnSpc>
              <a:spcBef>
                <a:spcPct val="0"/>
              </a:spcBef>
            </a:pPr>
            <a:endParaRPr lang="en-US" sz="1200" dirty="0">
              <a:latin typeface="Times New Roman"/>
              <a:ea typeface="Calibri"/>
              <a:cs typeface="Times New Roman"/>
            </a:endParaRPr>
          </a:p>
          <a:p>
            <a:endParaRPr lang="en-US" dirty="0"/>
          </a:p>
        </p:txBody>
      </p:sp>
      <p:sp>
        <p:nvSpPr>
          <p:cNvPr id="4" name="Slide Number Placeholder 3"/>
          <p:cNvSpPr>
            <a:spLocks noGrp="1"/>
          </p:cNvSpPr>
          <p:nvPr>
            <p:ph type="sldNum" sz="quarter" idx="5"/>
          </p:nvPr>
        </p:nvSpPr>
        <p:spPr/>
        <p:txBody>
          <a:bodyPr/>
          <a:lstStyle/>
          <a:p>
            <a:fld id="{46AA7732-E362-A344-802A-C30E8D2FB126}" type="slidenum">
              <a:rPr lang="en-US" smtClean="0"/>
              <a:t>9</a:t>
            </a:fld>
            <a:endParaRPr lang="en-US"/>
          </a:p>
        </p:txBody>
      </p:sp>
    </p:spTree>
    <p:extLst>
      <p:ext uri="{BB962C8B-B14F-4D97-AF65-F5344CB8AC3E}">
        <p14:creationId xmlns:p14="http://schemas.microsoft.com/office/powerpoint/2010/main" val="39748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6.sv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9.png"/><Relationship Id="rId4" Type="http://schemas.openxmlformats.org/officeDocument/2006/relationships/image" Target="../media/image46.sv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2.png"/><Relationship Id="rId4" Type="http://schemas.openxmlformats.org/officeDocument/2006/relationships/image" Target="../media/image50.sv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2.png"/><Relationship Id="rId4" Type="http://schemas.openxmlformats.org/officeDocument/2006/relationships/image" Target="../media/image50.sv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oi.org/10.21203/rs.3.rs-2139952/v1" TargetMode="External"/><Relationship Id="rId7" Type="http://schemas.openxmlformats.org/officeDocument/2006/relationships/hyperlink" Target="https://doi.org/10.22266/ijies2020.1231.22" TargetMode="Externa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hyperlink" Target="https://doi.org/10.3389/fbioe.2021.653305" TargetMode="External"/><Relationship Id="rId5" Type="http://schemas.openxmlformats.org/officeDocument/2006/relationships/hyperlink" Target="https://www.straumann.com/" TargetMode="External"/><Relationship Id="rId4" Type="http://schemas.openxmlformats.org/officeDocument/2006/relationships/hyperlink" Target="https://www.activestate.com/blog/cohort-analysis-with-python/" TargetMode="External"/><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3008055" y="-506692"/>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pic>
        <p:nvPicPr>
          <p:cNvPr id="6" name="Picture 5" descr="A red logo with text and a torch&#10;&#10;Description automatically generated">
            <a:extLst>
              <a:ext uri="{FF2B5EF4-FFF2-40B4-BE49-F238E27FC236}">
                <a16:creationId xmlns:a16="http://schemas.microsoft.com/office/drawing/2014/main" id="{A2979E3E-C8A5-5AC0-E5E5-6B64FF54357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
                    </a14:imgEffect>
                  </a14:imgLayer>
                </a14:imgProps>
              </a:ext>
            </a:extLst>
          </a:blip>
          <a:stretch>
            <a:fillRect/>
          </a:stretch>
        </p:blipFill>
        <p:spPr>
          <a:xfrm>
            <a:off x="7720878" y="-22415"/>
            <a:ext cx="4023107" cy="4005136"/>
          </a:xfrm>
          <a:prstGeom prst="rect">
            <a:avLst/>
          </a:prstGeom>
          <a:effectLst>
            <a:outerShdw blurRad="50800" dir="2700000">
              <a:srgbClr val="FFFFFF">
                <a:alpha val="40000"/>
              </a:srgbClr>
            </a:outerShdw>
          </a:effectLst>
        </p:spPr>
      </p:pic>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a:off x="-1543050" y="-182034"/>
            <a:ext cx="3086100" cy="10741682"/>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9" name="TextBox 9"/>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227773" y="4163622"/>
            <a:ext cx="110236" cy="2818996"/>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a:p>
          </p:txBody>
        </p:sp>
        <p:sp>
          <p:nvSpPr>
            <p:cNvPr id="12" name="TextBox 12"/>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1890007" y="4222574"/>
            <a:ext cx="9078770" cy="1354217"/>
          </a:xfrm>
          <a:prstGeom prst="rect">
            <a:avLst/>
          </a:prstGeom>
        </p:spPr>
        <p:txBody>
          <a:bodyPr wrap="square" lIns="0" tIns="0" rIns="0" bIns="0" rtlCol="0" anchor="t">
            <a:spAutoFit/>
          </a:bodyPr>
          <a:lstStyle/>
          <a:p>
            <a:r>
              <a:rPr lang="en-US" sz="4400">
                <a:solidFill>
                  <a:srgbClr val="1C5739"/>
                </a:solidFill>
                <a:latin typeface="Times New Roman"/>
                <a:cs typeface="Times New Roman"/>
              </a:rPr>
              <a:t>Customer Segmentation &amp; Predictive Modeling for Product Buying Patterns</a:t>
            </a:r>
          </a:p>
        </p:txBody>
      </p:sp>
      <p:sp>
        <p:nvSpPr>
          <p:cNvPr id="18" name="Freeform 18"/>
          <p:cNvSpPr/>
          <p:nvPr/>
        </p:nvSpPr>
        <p:spPr>
          <a:xfrm>
            <a:off x="-1248268" y="34762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22" name="Picture 21" descr="A black and grey logo&#10;&#10;Description automatically generated">
            <a:extLst>
              <a:ext uri="{FF2B5EF4-FFF2-40B4-BE49-F238E27FC236}">
                <a16:creationId xmlns:a16="http://schemas.microsoft.com/office/drawing/2014/main" id="{67AC06C5-AE82-14E0-6DD9-0873F48350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19120" y="1523452"/>
            <a:ext cx="5345686" cy="1171457"/>
          </a:xfrm>
          <a:prstGeom prst="rect">
            <a:avLst/>
          </a:prstGeom>
        </p:spPr>
      </p:pic>
      <p:sp>
        <p:nvSpPr>
          <p:cNvPr id="26" name="TextBox 25">
            <a:extLst>
              <a:ext uri="{FF2B5EF4-FFF2-40B4-BE49-F238E27FC236}">
                <a16:creationId xmlns:a16="http://schemas.microsoft.com/office/drawing/2014/main" id="{DA763084-5BBA-3652-DE07-6797155754DE}"/>
              </a:ext>
            </a:extLst>
          </p:cNvPr>
          <p:cNvSpPr txBox="1"/>
          <p:nvPr/>
        </p:nvSpPr>
        <p:spPr>
          <a:xfrm>
            <a:off x="1819120" y="6922931"/>
            <a:ext cx="4605107" cy="646331"/>
          </a:xfrm>
          <a:prstGeom prst="rect">
            <a:avLst/>
          </a:prstGeom>
          <a:noFill/>
        </p:spPr>
        <p:txBody>
          <a:bodyPr wrap="none" lIns="91440" tIns="45720" rIns="91440" bIns="45720" rtlCol="0" anchor="t">
            <a:spAutoFit/>
          </a:bodyPr>
          <a:lstStyle/>
          <a:p>
            <a:r>
              <a:rPr lang="en-US" sz="3600" b="1">
                <a:latin typeface="Times New Roman"/>
                <a:cs typeface="Times New Roman"/>
              </a:rPr>
              <a:t>Presented by Group 6 </a:t>
            </a:r>
          </a:p>
        </p:txBody>
      </p:sp>
      <p:sp>
        <p:nvSpPr>
          <p:cNvPr id="27" name="TextBox 26">
            <a:extLst>
              <a:ext uri="{FF2B5EF4-FFF2-40B4-BE49-F238E27FC236}">
                <a16:creationId xmlns:a16="http://schemas.microsoft.com/office/drawing/2014/main" id="{B433D82F-F23A-3A22-650D-FF30783539AB}"/>
              </a:ext>
            </a:extLst>
          </p:cNvPr>
          <p:cNvSpPr txBox="1"/>
          <p:nvPr/>
        </p:nvSpPr>
        <p:spPr>
          <a:xfrm>
            <a:off x="1997680" y="7570974"/>
            <a:ext cx="3836246" cy="2739211"/>
          </a:xfrm>
          <a:prstGeom prst="rect">
            <a:avLst/>
          </a:prstGeom>
          <a:noFill/>
        </p:spPr>
        <p:txBody>
          <a:bodyPr wrap="square" lIns="91440" tIns="45720" rIns="91440" bIns="45720" rtlCol="0" anchor="t">
            <a:spAutoFit/>
          </a:bodyPr>
          <a:lstStyle/>
          <a:p>
            <a:r>
              <a:rPr lang="en-US" sz="2800">
                <a:solidFill>
                  <a:srgbClr val="1C5739"/>
                </a:solidFill>
                <a:latin typeface="Times New Roman"/>
                <a:cs typeface="Times New Roman"/>
              </a:rPr>
              <a:t>Ranju Timilsina</a:t>
            </a:r>
          </a:p>
          <a:p>
            <a:r>
              <a:rPr lang="en-US" sz="2800">
                <a:solidFill>
                  <a:srgbClr val="1C5739"/>
                </a:solidFill>
                <a:latin typeface="Times New Roman"/>
                <a:cs typeface="Times New Roman"/>
              </a:rPr>
              <a:t>Sahil Sood</a:t>
            </a:r>
          </a:p>
          <a:p>
            <a:r>
              <a:rPr lang="en-US" sz="2800">
                <a:solidFill>
                  <a:srgbClr val="1C5739"/>
                </a:solidFill>
                <a:latin typeface="Times New Roman"/>
                <a:cs typeface="Times New Roman"/>
              </a:rPr>
              <a:t>Sana Yasin</a:t>
            </a:r>
          </a:p>
          <a:p>
            <a:r>
              <a:rPr lang="en-US" sz="2800">
                <a:solidFill>
                  <a:srgbClr val="1C5739"/>
                </a:solidFill>
                <a:latin typeface="Times New Roman"/>
                <a:cs typeface="Times New Roman"/>
              </a:rPr>
              <a:t>Shinda </a:t>
            </a:r>
            <a:r>
              <a:rPr lang="en-US" sz="2800" err="1">
                <a:solidFill>
                  <a:srgbClr val="1C5739"/>
                </a:solidFill>
                <a:latin typeface="Times New Roman"/>
                <a:cs typeface="Times New Roman"/>
              </a:rPr>
              <a:t>Sheret</a:t>
            </a:r>
            <a:endParaRPr lang="en-US" sz="2800">
              <a:solidFill>
                <a:srgbClr val="1C5739"/>
              </a:solidFill>
              <a:latin typeface="Times New Roman"/>
              <a:cs typeface="Times New Roman"/>
            </a:endParaRPr>
          </a:p>
          <a:p>
            <a:r>
              <a:rPr lang="en-US" sz="2800">
                <a:solidFill>
                  <a:srgbClr val="1C5739"/>
                </a:solidFill>
                <a:latin typeface="Times New Roman"/>
                <a:cs typeface="Times New Roman"/>
              </a:rPr>
              <a:t>Sindhu Sundararajan</a:t>
            </a:r>
          </a:p>
          <a:p>
            <a:endParaRPr lang="en-US" sz="3200"/>
          </a:p>
        </p:txBody>
      </p:sp>
      <p:sp>
        <p:nvSpPr>
          <p:cNvPr id="28" name="TextBox 27">
            <a:extLst>
              <a:ext uri="{FF2B5EF4-FFF2-40B4-BE49-F238E27FC236}">
                <a16:creationId xmlns:a16="http://schemas.microsoft.com/office/drawing/2014/main" id="{759AE032-213C-FCB9-7F31-66F34FC1E3A7}"/>
              </a:ext>
            </a:extLst>
          </p:cNvPr>
          <p:cNvSpPr txBox="1"/>
          <p:nvPr/>
        </p:nvSpPr>
        <p:spPr>
          <a:xfrm>
            <a:off x="9156032" y="9456534"/>
            <a:ext cx="30861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Date</a:t>
            </a:r>
            <a:r>
              <a:rPr lang="en-US" sz="2000" dirty="0"/>
              <a:t>: </a:t>
            </a:r>
            <a:r>
              <a:rPr lang="en-US" sz="2000" dirty="0">
                <a:latin typeface="Times New Roman" panose="02020603050405020304" pitchFamily="18" charset="0"/>
                <a:cs typeface="Times New Roman" panose="02020603050405020304" pitchFamily="18" charset="0"/>
              </a:rPr>
              <a:t>6/17/2024</a:t>
            </a:r>
          </a:p>
        </p:txBody>
      </p:sp>
      <p:pic>
        <p:nvPicPr>
          <p:cNvPr id="35" name="Picture 34" descr="Clinic&#10;">
            <a:extLst>
              <a:ext uri="{FF2B5EF4-FFF2-40B4-BE49-F238E27FC236}">
                <a16:creationId xmlns:a16="http://schemas.microsoft.com/office/drawing/2014/main" id="{0061A39A-5455-7115-D189-B545347CE1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03284" y="630411"/>
            <a:ext cx="5096908" cy="86965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3">
            <a:extLst>
              <a:ext uri="{FF2B5EF4-FFF2-40B4-BE49-F238E27FC236}">
                <a16:creationId xmlns:a16="http://schemas.microsoft.com/office/drawing/2014/main" id="{8BFFFCFB-CF67-DBA7-1A3A-E9C2CC8911F9}"/>
              </a:ext>
            </a:extLst>
          </p:cNvPr>
          <p:cNvSpPr txBox="1"/>
          <p:nvPr/>
        </p:nvSpPr>
        <p:spPr>
          <a:xfrm>
            <a:off x="3303434" y="3051386"/>
            <a:ext cx="11256795" cy="3643241"/>
          </a:xfrm>
          <a:prstGeom prst="rect">
            <a:avLst/>
          </a:prstGeom>
        </p:spPr>
        <p:txBody>
          <a:bodyPr wrap="square" lIns="0" tIns="0" rIns="0" bIns="0" rtlCol="0" anchor="t">
            <a:spAutoFit/>
          </a:bodyPr>
          <a:lstStyle/>
          <a:p>
            <a:pPr algn="ctr">
              <a:lnSpc>
                <a:spcPts val="14776"/>
              </a:lnSpc>
            </a:pPr>
            <a:r>
              <a:rPr lang="en-US" sz="10707" spc="1049">
                <a:solidFill>
                  <a:srgbClr val="FFFFFF"/>
                </a:solidFill>
                <a:latin typeface="Times New Roman" panose="02020603050405020304" pitchFamily="18" charset="0"/>
                <a:cs typeface="Times New Roman" panose="02020603050405020304" pitchFamily="18" charset="0"/>
              </a:rPr>
              <a:t>COHORT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3570534" y="110872"/>
            <a:ext cx="10713642" cy="2690224"/>
          </a:xfrm>
          <a:prstGeom prst="rect">
            <a:avLst/>
          </a:prstGeom>
        </p:spPr>
        <p:txBody>
          <a:bodyPr lIns="0" tIns="0" rIns="0" bIns="0" rtlCol="0" anchor="t">
            <a:spAutoFit/>
          </a:bodyPr>
          <a:lstStyle/>
          <a:p>
            <a:pPr algn="ctr">
              <a:lnSpc>
                <a:spcPts val="10886"/>
              </a:lnSpc>
            </a:pPr>
            <a:r>
              <a:rPr lang="en-US" sz="6000" spc="773">
                <a:solidFill>
                  <a:srgbClr val="FFFFFF"/>
                </a:solidFill>
                <a:latin typeface="Times New Roman" panose="02020603050405020304" pitchFamily="18" charset="0"/>
                <a:cs typeface="Times New Roman" panose="02020603050405020304" pitchFamily="18" charset="0"/>
              </a:rPr>
              <a:t>ESHOP AND NON-ESHOP ANALYSIS</a:t>
            </a:r>
          </a:p>
        </p:txBody>
      </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ED9C310B-98B7-61EF-63F6-96D9CB629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39" y="4787961"/>
            <a:ext cx="8633842" cy="3968496"/>
          </a:xfrm>
          <a:prstGeom prst="rect">
            <a:avLst/>
          </a:prstGeom>
        </p:spPr>
      </p:pic>
      <p:pic>
        <p:nvPicPr>
          <p:cNvPr id="9" name="Picture 8">
            <a:extLst>
              <a:ext uri="{FF2B5EF4-FFF2-40B4-BE49-F238E27FC236}">
                <a16:creationId xmlns:a16="http://schemas.microsoft.com/office/drawing/2014/main" id="{9892C9F1-F1DC-7070-406B-7ED3DD2EEC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3920" y="4786630"/>
            <a:ext cx="8650669" cy="3969827"/>
          </a:xfrm>
          <a:prstGeom prst="rect">
            <a:avLst/>
          </a:prstGeom>
        </p:spPr>
      </p:pic>
      <p:sp>
        <p:nvSpPr>
          <p:cNvPr id="11" name="TextBox 10">
            <a:extLst>
              <a:ext uri="{FF2B5EF4-FFF2-40B4-BE49-F238E27FC236}">
                <a16:creationId xmlns:a16="http://schemas.microsoft.com/office/drawing/2014/main" id="{3AEFE274-DEAA-46CE-215F-D810B8B495A0}"/>
              </a:ext>
            </a:extLst>
          </p:cNvPr>
          <p:cNvSpPr txBox="1"/>
          <p:nvPr/>
        </p:nvSpPr>
        <p:spPr>
          <a:xfrm>
            <a:off x="1868760" y="3545861"/>
            <a:ext cx="5486400" cy="861774"/>
          </a:xfrm>
          <a:prstGeom prst="rect">
            <a:avLst/>
          </a:prstGeom>
          <a:noFill/>
        </p:spPr>
        <p:txBody>
          <a:bodyPr wrap="square" rtlCol="0">
            <a:spAutoFit/>
          </a:bodyPr>
          <a:lstStyle/>
          <a:p>
            <a:pPr algn="ctr"/>
            <a:r>
              <a:rPr lang="en-US" sz="5000">
                <a:latin typeface="Times New Roman" panose="02020603050405020304" pitchFamily="18" charset="0"/>
                <a:cs typeface="Times New Roman" panose="02020603050405020304" pitchFamily="18" charset="0"/>
              </a:rPr>
              <a:t>ESHOP</a:t>
            </a:r>
          </a:p>
        </p:txBody>
      </p:sp>
      <p:sp>
        <p:nvSpPr>
          <p:cNvPr id="12" name="TextBox 11">
            <a:extLst>
              <a:ext uri="{FF2B5EF4-FFF2-40B4-BE49-F238E27FC236}">
                <a16:creationId xmlns:a16="http://schemas.microsoft.com/office/drawing/2014/main" id="{BC811196-73E9-A0C6-418A-CD6C1C896AC5}"/>
              </a:ext>
            </a:extLst>
          </p:cNvPr>
          <p:cNvSpPr txBox="1"/>
          <p:nvPr/>
        </p:nvSpPr>
        <p:spPr>
          <a:xfrm>
            <a:off x="10806054" y="3613139"/>
            <a:ext cx="5486400" cy="861774"/>
          </a:xfrm>
          <a:prstGeom prst="rect">
            <a:avLst/>
          </a:prstGeom>
          <a:noFill/>
        </p:spPr>
        <p:txBody>
          <a:bodyPr wrap="square" rtlCol="0">
            <a:spAutoFit/>
          </a:bodyPr>
          <a:lstStyle/>
          <a:p>
            <a:pPr algn="ctr"/>
            <a:r>
              <a:rPr lang="en-US" sz="5000">
                <a:latin typeface="Times New Roman" panose="02020603050405020304" pitchFamily="18" charset="0"/>
                <a:cs typeface="Times New Roman" panose="02020603050405020304" pitchFamily="18" charset="0"/>
              </a:rPr>
              <a:t>NON-ESHOP</a:t>
            </a:r>
          </a:p>
        </p:txBody>
      </p:sp>
    </p:spTree>
    <p:extLst>
      <p:ext uri="{BB962C8B-B14F-4D97-AF65-F5344CB8AC3E}">
        <p14:creationId xmlns:p14="http://schemas.microsoft.com/office/powerpoint/2010/main" val="170082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563240" y="3011275"/>
            <a:ext cx="11083591" cy="3652603"/>
          </a:xfrm>
          <a:prstGeom prst="rect">
            <a:avLst/>
          </a:prstGeom>
        </p:spPr>
        <p:txBody>
          <a:bodyPr lIns="0" tIns="0" rIns="0" bIns="0" rtlCol="0" anchor="t">
            <a:spAutoFit/>
          </a:bodyPr>
          <a:lstStyle/>
          <a:p>
            <a:pPr algn="ctr">
              <a:lnSpc>
                <a:spcPts val="14776"/>
              </a:lnSpc>
            </a:pPr>
            <a:r>
              <a:rPr lang="en-US" sz="10707" spc="1049">
                <a:solidFill>
                  <a:srgbClr val="FFFFFF"/>
                </a:solidFill>
                <a:latin typeface="Times New Roman" panose="02020603050405020304" pitchFamily="18" charset="0"/>
                <a:cs typeface="Times New Roman" panose="02020603050405020304" pitchFamily="18" charset="0"/>
              </a:rPr>
              <a:t>RFM ANALYSIS</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572217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021"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65220" y="401068"/>
            <a:ext cx="17373601" cy="3462458"/>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p:cNvSpPr/>
          <p:nvPr/>
        </p:nvSpPr>
        <p:spPr>
          <a:xfrm>
            <a:off x="457200" y="401068"/>
            <a:ext cx="17373600" cy="3441860"/>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3">
              <a:alphaModFix amt="18000"/>
            </a:blip>
            <a:stretch>
              <a:fillRect t="-92914" b="-92914"/>
            </a:stretch>
          </a:blipFill>
        </p:spPr>
        <p:txBody>
          <a:bodyPr/>
          <a:lstStyle/>
          <a:p>
            <a:endParaRPr lang="en-US"/>
          </a:p>
        </p:txBody>
      </p:sp>
      <p:sp>
        <p:nvSpPr>
          <p:cNvPr id="13" name="TextBox 13"/>
          <p:cNvSpPr txBox="1"/>
          <p:nvPr/>
        </p:nvSpPr>
        <p:spPr>
          <a:xfrm>
            <a:off x="4386113" y="1257300"/>
            <a:ext cx="9515774" cy="1286378"/>
          </a:xfrm>
          <a:prstGeom prst="rect">
            <a:avLst/>
          </a:prstGeom>
        </p:spPr>
        <p:txBody>
          <a:bodyPr lIns="0" tIns="0" rIns="0" bIns="0" rtlCol="0" anchor="t">
            <a:spAutoFit/>
          </a:bodyPr>
          <a:lstStyle/>
          <a:p>
            <a:pPr marL="0" lvl="0" indent="0" algn="ctr">
              <a:lnSpc>
                <a:spcPts val="11502"/>
              </a:lnSpc>
              <a:spcBef>
                <a:spcPct val="0"/>
              </a:spcBef>
            </a:pPr>
            <a:r>
              <a:rPr lang="en-US" sz="6000" spc="816">
                <a:solidFill>
                  <a:srgbClr val="FFFFFF"/>
                </a:solidFill>
                <a:latin typeface="Times New Roman" panose="02020603050405020304" pitchFamily="18" charset="0"/>
                <a:cs typeface="Times New Roman" panose="02020603050405020304" pitchFamily="18" charset="0"/>
              </a:rPr>
              <a:t>RFM VALUE TABLE</a:t>
            </a:r>
          </a:p>
        </p:txBody>
      </p:sp>
      <p:graphicFrame>
        <p:nvGraphicFramePr>
          <p:cNvPr id="25" name="Content Placeholder 8">
            <a:extLst>
              <a:ext uri="{FF2B5EF4-FFF2-40B4-BE49-F238E27FC236}">
                <a16:creationId xmlns:a16="http://schemas.microsoft.com/office/drawing/2014/main" id="{05A24046-E5B2-C025-3FFA-E6DDA319ABBD}"/>
              </a:ext>
            </a:extLst>
          </p:cNvPr>
          <p:cNvGraphicFramePr>
            <a:graphicFrameLocks/>
          </p:cNvGraphicFramePr>
          <p:nvPr>
            <p:extLst>
              <p:ext uri="{D42A27DB-BD31-4B8C-83A1-F6EECF244321}">
                <p14:modId xmlns:p14="http://schemas.microsoft.com/office/powerpoint/2010/main" val="3612165016"/>
              </p:ext>
            </p:extLst>
          </p:nvPr>
        </p:nvGraphicFramePr>
        <p:xfrm>
          <a:off x="4008257" y="4739420"/>
          <a:ext cx="10287526" cy="4630489"/>
        </p:xfrm>
        <a:graphic>
          <a:graphicData uri="http://schemas.openxmlformats.org/drawingml/2006/table">
            <a:tbl>
              <a:tblPr firstRow="1" bandRow="1">
                <a:tableStyleId>{69C7853C-536D-4A76-A0AE-DD22124D55A5}</a:tableStyleId>
              </a:tblPr>
              <a:tblGrid>
                <a:gridCol w="1567472">
                  <a:extLst>
                    <a:ext uri="{9D8B030D-6E8A-4147-A177-3AD203B41FA5}">
                      <a16:colId xmlns:a16="http://schemas.microsoft.com/office/drawing/2014/main" val="2980458829"/>
                    </a:ext>
                  </a:extLst>
                </a:gridCol>
                <a:gridCol w="1880966">
                  <a:extLst>
                    <a:ext uri="{9D8B030D-6E8A-4147-A177-3AD203B41FA5}">
                      <a16:colId xmlns:a16="http://schemas.microsoft.com/office/drawing/2014/main" val="1761548856"/>
                    </a:ext>
                  </a:extLst>
                </a:gridCol>
                <a:gridCol w="2089966">
                  <a:extLst>
                    <a:ext uri="{9D8B030D-6E8A-4147-A177-3AD203B41FA5}">
                      <a16:colId xmlns:a16="http://schemas.microsoft.com/office/drawing/2014/main" val="4079892279"/>
                    </a:ext>
                  </a:extLst>
                </a:gridCol>
                <a:gridCol w="2462596">
                  <a:extLst>
                    <a:ext uri="{9D8B030D-6E8A-4147-A177-3AD203B41FA5}">
                      <a16:colId xmlns:a16="http://schemas.microsoft.com/office/drawing/2014/main" val="2884714732"/>
                    </a:ext>
                  </a:extLst>
                </a:gridCol>
                <a:gridCol w="2286526">
                  <a:extLst>
                    <a:ext uri="{9D8B030D-6E8A-4147-A177-3AD203B41FA5}">
                      <a16:colId xmlns:a16="http://schemas.microsoft.com/office/drawing/2014/main" val="2999573897"/>
                    </a:ext>
                  </a:extLst>
                </a:gridCol>
              </a:tblGrid>
              <a:tr h="1192099">
                <a:tc>
                  <a:txBody>
                    <a:bodyPr/>
                    <a:lstStyle/>
                    <a:p>
                      <a:pPr algn="ctr"/>
                      <a:endParaRPr lang="en-US" sz="2000" b="0">
                        <a:ln>
                          <a:solidFill>
                            <a:srgbClr val="FEFBFA"/>
                          </a:solidFill>
                        </a:ln>
                        <a:solidFill>
                          <a:schemeClr val="bg1"/>
                        </a:solidFill>
                        <a:latin typeface="Times New Roman" panose="02020603050405020304" pitchFamily="18" charset="0"/>
                        <a:cs typeface="Times New Roman" panose="02020603050405020304" pitchFamily="18" charset="0"/>
                      </a:endParaRPr>
                    </a:p>
                    <a:p>
                      <a:pPr algn="ctr"/>
                      <a:r>
                        <a:rPr lang="en-US" sz="2000" b="0">
                          <a:ln>
                            <a:solidFill>
                              <a:srgbClr val="FEFBFA"/>
                            </a:solidFill>
                          </a:ln>
                          <a:solidFill>
                            <a:schemeClr val="bg1"/>
                          </a:solidFill>
                          <a:latin typeface="Times New Roman" panose="02020603050405020304" pitchFamily="18" charset="0"/>
                          <a:cs typeface="Times New Roman" panose="02020603050405020304" pitchFamily="18" charset="0"/>
                        </a:rPr>
                        <a:t>Groups</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algn="ctr"/>
                      <a:endParaRPr lang="en-US" sz="2000" b="0">
                        <a:ln>
                          <a:solidFill>
                            <a:srgbClr val="FEFBFA"/>
                          </a:solidFill>
                        </a:ln>
                        <a:solidFill>
                          <a:schemeClr val="bg1"/>
                        </a:solidFill>
                        <a:latin typeface="Times New Roman" panose="02020603050405020304" pitchFamily="18" charset="0"/>
                        <a:cs typeface="Times New Roman" panose="02020603050405020304" pitchFamily="18" charset="0"/>
                      </a:endParaRPr>
                    </a:p>
                    <a:p>
                      <a:pPr algn="ctr"/>
                      <a:r>
                        <a:rPr lang="en-US" sz="2000" b="0">
                          <a:ln>
                            <a:solidFill>
                              <a:srgbClr val="FEFBFA"/>
                            </a:solidFill>
                          </a:ln>
                          <a:solidFill>
                            <a:schemeClr val="bg1"/>
                          </a:solidFill>
                          <a:latin typeface="Times New Roman" panose="02020603050405020304" pitchFamily="18" charset="0"/>
                          <a:cs typeface="Times New Roman" panose="02020603050405020304" pitchFamily="18" charset="0"/>
                        </a:rPr>
                        <a:t>Recency (days)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algn="ctr"/>
                      <a:endParaRPr lang="en-US" sz="2000" b="0">
                        <a:ln>
                          <a:solidFill>
                            <a:srgbClr val="FEFBFA"/>
                          </a:solidFill>
                        </a:ln>
                        <a:solidFill>
                          <a:schemeClr val="bg1"/>
                        </a:solidFill>
                        <a:latin typeface="Times New Roman" panose="02020603050405020304" pitchFamily="18" charset="0"/>
                        <a:cs typeface="Times New Roman" panose="02020603050405020304" pitchFamily="18" charset="0"/>
                      </a:endParaRPr>
                    </a:p>
                    <a:p>
                      <a:pPr algn="ctr"/>
                      <a:r>
                        <a:rPr lang="en-US" sz="2000" b="0">
                          <a:ln>
                            <a:solidFill>
                              <a:srgbClr val="FEFBFA"/>
                            </a:solidFill>
                          </a:ln>
                          <a:solidFill>
                            <a:schemeClr val="bg1"/>
                          </a:solidFill>
                          <a:latin typeface="Times New Roman" panose="02020603050405020304" pitchFamily="18" charset="0"/>
                          <a:cs typeface="Times New Roman" panose="02020603050405020304" pitchFamily="18" charset="0"/>
                        </a:rPr>
                        <a:t>Frequency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algn="ctr"/>
                      <a:endParaRPr lang="en-US" sz="2000" b="0">
                        <a:ln>
                          <a:solidFill>
                            <a:srgbClr val="FEFBFA"/>
                          </a:solidFill>
                        </a:ln>
                        <a:solidFill>
                          <a:schemeClr val="bg1"/>
                        </a:solidFill>
                        <a:latin typeface="Times New Roman" panose="02020603050405020304" pitchFamily="18" charset="0"/>
                        <a:cs typeface="Times New Roman" panose="02020603050405020304" pitchFamily="18" charset="0"/>
                      </a:endParaRPr>
                    </a:p>
                    <a:p>
                      <a:pPr algn="ctr"/>
                      <a:r>
                        <a:rPr lang="en-US" sz="2000" b="0">
                          <a:ln>
                            <a:solidFill>
                              <a:srgbClr val="FEFBFA"/>
                            </a:solidFill>
                          </a:ln>
                          <a:solidFill>
                            <a:schemeClr val="bg1"/>
                          </a:solidFill>
                          <a:latin typeface="Times New Roman" panose="02020603050405020304" pitchFamily="18" charset="0"/>
                          <a:cs typeface="Times New Roman" panose="02020603050405020304" pitchFamily="18" charset="0"/>
                        </a:rPr>
                        <a:t>Monetary (in USD)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algn="ctr"/>
                      <a:endParaRPr lang="en-US" sz="2000" b="0">
                        <a:ln>
                          <a:solidFill>
                            <a:srgbClr val="FEFBFA"/>
                          </a:solidFill>
                        </a:ln>
                        <a:solidFill>
                          <a:schemeClr val="bg1"/>
                        </a:solidFill>
                        <a:latin typeface="Times New Roman" panose="02020603050405020304" pitchFamily="18" charset="0"/>
                        <a:cs typeface="Times New Roman" panose="02020603050405020304" pitchFamily="18" charset="0"/>
                      </a:endParaRPr>
                    </a:p>
                    <a:p>
                      <a:pPr algn="ctr"/>
                      <a:r>
                        <a:rPr lang="en-US" sz="2000" b="0">
                          <a:ln>
                            <a:solidFill>
                              <a:srgbClr val="FEFBFA"/>
                            </a:solidFill>
                          </a:ln>
                          <a:solidFill>
                            <a:schemeClr val="bg1"/>
                          </a:solidFill>
                          <a:latin typeface="Times New Roman" panose="02020603050405020304" pitchFamily="18" charset="0"/>
                          <a:cs typeface="Times New Roman" panose="02020603050405020304" pitchFamily="18" charset="0"/>
                        </a:rPr>
                        <a:t>No of Customers</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extLst>
                  <a:ext uri="{0D108BD9-81ED-4DB2-BD59-A6C34878D82A}">
                    <a16:rowId xmlns:a16="http://schemas.microsoft.com/office/drawing/2014/main" val="1004862481"/>
                  </a:ext>
                </a:extLst>
              </a:tr>
              <a:tr h="1146130">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GOLD</a:t>
                      </a: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20.29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55.43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82338.75</a:t>
                      </a: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algn="ct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p>
                      <a:pPr algn="ctr"/>
                      <a:r>
                        <a:rPr lang="en-US" sz="2000">
                          <a:ln>
                            <a:solidFill>
                              <a:srgbClr val="FEFBFA"/>
                            </a:solidFill>
                          </a:ln>
                          <a:solidFill>
                            <a:schemeClr val="bg1"/>
                          </a:solidFill>
                          <a:latin typeface="Times New Roman" panose="02020603050405020304" pitchFamily="18" charset="0"/>
                          <a:cs typeface="Times New Roman" panose="02020603050405020304" pitchFamily="18" charset="0"/>
                        </a:rPr>
                        <a:t>14225</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extLst>
                  <a:ext uri="{0D108BD9-81ED-4DB2-BD59-A6C34878D82A}">
                    <a16:rowId xmlns:a16="http://schemas.microsoft.com/office/drawing/2014/main" val="1562994564"/>
                  </a:ext>
                </a:extLst>
              </a:tr>
              <a:tr h="1146130">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SILVER</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178.97</a:t>
                      </a:r>
                      <a:endPar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marL="0" lvl="0" indent="0" algn="ctr">
                        <a:lnSpc>
                          <a:spcPct val="100000"/>
                        </a:lnSpc>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marL="0" lvl="0" indent="0" algn="ctr">
                        <a:lnSpc>
                          <a:spcPct val="100000"/>
                        </a:lnSpc>
                        <a:buNone/>
                      </a:pPr>
                      <a:r>
                        <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5.62</a:t>
                      </a: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lvl="0" algn="ctr">
                        <a:buNone/>
                      </a:pPr>
                      <a:endPar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4001.30</a:t>
                      </a:r>
                      <a:endPar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tc>
                  <a:txBody>
                    <a:bodyPr/>
                    <a:lstStyle/>
                    <a:p>
                      <a:pPr lvl="0" algn="ctr">
                        <a:buNone/>
                      </a:pP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a:ln>
                            <a:solidFill>
                              <a:srgbClr val="FEFBFA"/>
                            </a:solidFill>
                          </a:ln>
                          <a:solidFill>
                            <a:schemeClr val="bg1"/>
                          </a:solidFill>
                          <a:latin typeface="Times New Roman" panose="02020603050405020304" pitchFamily="18" charset="0"/>
                          <a:cs typeface="Times New Roman" panose="02020603050405020304" pitchFamily="18" charset="0"/>
                        </a:rPr>
                        <a:t>38031</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4561E"/>
                    </a:solidFill>
                  </a:tcPr>
                </a:tc>
                <a:extLst>
                  <a:ext uri="{0D108BD9-81ED-4DB2-BD59-A6C34878D82A}">
                    <a16:rowId xmlns:a16="http://schemas.microsoft.com/office/drawing/2014/main" val="4165784525"/>
                  </a:ext>
                </a:extLst>
              </a:tr>
              <a:tr h="1146130">
                <a:tc>
                  <a:txBody>
                    <a:bodyPr/>
                    <a:lstStyle/>
                    <a:p>
                      <a:pPr lvl="0" algn="ctr">
                        <a:buNone/>
                      </a:pPr>
                      <a:endPar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BRONZE</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61E"/>
                    </a:solidFill>
                  </a:tcPr>
                </a:tc>
                <a:tc>
                  <a:txBody>
                    <a:bodyPr/>
                    <a:lstStyle/>
                    <a:p>
                      <a:pPr lvl="0" algn="ctr">
                        <a:buNone/>
                      </a:pPr>
                      <a:endPar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503.27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61E"/>
                    </a:solidFill>
                  </a:tcPr>
                </a:tc>
                <a:tc>
                  <a:txBody>
                    <a:bodyPr/>
                    <a:lstStyle/>
                    <a:p>
                      <a:pPr marL="0" lvl="0" indent="0" algn="ctr">
                        <a:lnSpc>
                          <a:spcPct val="100000"/>
                        </a:lnSpc>
                        <a:buNone/>
                      </a:pP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p>
                      <a:pPr marL="0" lvl="0" indent="0" algn="ctr">
                        <a:lnSpc>
                          <a:spcPct val="100000"/>
                        </a:lnSpc>
                        <a:buNone/>
                      </a:pPr>
                      <a:r>
                        <a:rPr lang="en-US" sz="2000">
                          <a:ln>
                            <a:solidFill>
                              <a:srgbClr val="FEFBFA"/>
                            </a:solidFill>
                          </a:ln>
                          <a:solidFill>
                            <a:schemeClr val="bg1"/>
                          </a:solidFill>
                          <a:latin typeface="Times New Roman" panose="02020603050405020304" pitchFamily="18" charset="0"/>
                          <a:cs typeface="Times New Roman" panose="02020603050405020304" pitchFamily="18" charset="0"/>
                        </a:rPr>
                        <a:t>1.32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61E"/>
                    </a:solidFill>
                  </a:tcPr>
                </a:tc>
                <a:tc>
                  <a:txBody>
                    <a:bodyPr/>
                    <a:lstStyle/>
                    <a:p>
                      <a:pPr lvl="0" algn="ctr">
                        <a:buNone/>
                      </a:pPr>
                      <a:endPar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b="0" i="0" u="none" strike="noStrike" baseline="0" noProof="0">
                          <a:ln>
                            <a:solidFill>
                              <a:srgbClr val="FEFBFA"/>
                            </a:solidFill>
                          </a:ln>
                          <a:solidFill>
                            <a:schemeClr val="bg1"/>
                          </a:solidFill>
                          <a:latin typeface="Times New Roman" panose="02020603050405020304" pitchFamily="18" charset="0"/>
                          <a:cs typeface="Times New Roman" panose="02020603050405020304" pitchFamily="18" charset="0"/>
                        </a:rPr>
                        <a:t>198.38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61E"/>
                    </a:solidFill>
                  </a:tcPr>
                </a:tc>
                <a:tc>
                  <a:txBody>
                    <a:bodyPr/>
                    <a:lstStyle/>
                    <a:p>
                      <a:pPr lvl="0" algn="ctr">
                        <a:buNone/>
                      </a:pPr>
                      <a:endParaRPr lang="en-US" sz="2000">
                        <a:ln>
                          <a:solidFill>
                            <a:srgbClr val="FEFBFA"/>
                          </a:solidFill>
                        </a:ln>
                        <a:solidFill>
                          <a:schemeClr val="bg1"/>
                        </a:solidFill>
                        <a:latin typeface="Times New Roman" panose="02020603050405020304" pitchFamily="18" charset="0"/>
                        <a:cs typeface="Times New Roman" panose="02020603050405020304" pitchFamily="18" charset="0"/>
                      </a:endParaRPr>
                    </a:p>
                    <a:p>
                      <a:pPr lvl="0" algn="ctr">
                        <a:buNone/>
                      </a:pPr>
                      <a:r>
                        <a:rPr lang="en-US" sz="2000">
                          <a:ln>
                            <a:solidFill>
                              <a:srgbClr val="FEFBFA"/>
                            </a:solidFill>
                          </a:ln>
                          <a:solidFill>
                            <a:schemeClr val="bg1"/>
                          </a:solidFill>
                          <a:latin typeface="Times New Roman" panose="02020603050405020304" pitchFamily="18" charset="0"/>
                          <a:cs typeface="Times New Roman" panose="02020603050405020304" pitchFamily="18" charset="0"/>
                        </a:rPr>
                        <a:t>16549</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4561E"/>
                    </a:solidFill>
                  </a:tcPr>
                </a:tc>
                <a:extLst>
                  <a:ext uri="{0D108BD9-81ED-4DB2-BD59-A6C34878D82A}">
                    <a16:rowId xmlns:a16="http://schemas.microsoft.com/office/drawing/2014/main" val="5320924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021"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65220" y="401068"/>
            <a:ext cx="17373601" cy="3462458"/>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p:cNvSpPr/>
          <p:nvPr/>
        </p:nvSpPr>
        <p:spPr>
          <a:xfrm>
            <a:off x="457200" y="401068"/>
            <a:ext cx="17373600" cy="3441860"/>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3">
              <a:alphaModFix amt="18000"/>
            </a:blip>
            <a:stretch>
              <a:fillRect t="-92914" b="-92914"/>
            </a:stretch>
          </a:blipFill>
        </p:spPr>
        <p:txBody>
          <a:bodyPr/>
          <a:lstStyle/>
          <a:p>
            <a:endParaRPr lang="en-US"/>
          </a:p>
        </p:txBody>
      </p:sp>
      <p:sp>
        <p:nvSpPr>
          <p:cNvPr id="13" name="TextBox 13"/>
          <p:cNvSpPr txBox="1"/>
          <p:nvPr/>
        </p:nvSpPr>
        <p:spPr>
          <a:xfrm>
            <a:off x="4386113" y="622051"/>
            <a:ext cx="9515774" cy="2838662"/>
          </a:xfrm>
          <a:prstGeom prst="rect">
            <a:avLst/>
          </a:prstGeom>
        </p:spPr>
        <p:txBody>
          <a:bodyPr lIns="0" tIns="0" rIns="0" bIns="0" rtlCol="0" anchor="t">
            <a:spAutoFit/>
          </a:bodyPr>
          <a:lstStyle/>
          <a:p>
            <a:pPr marL="0" lvl="0" indent="0" algn="ctr">
              <a:lnSpc>
                <a:spcPts val="11502"/>
              </a:lnSpc>
              <a:spcBef>
                <a:spcPct val="0"/>
              </a:spcBef>
            </a:pPr>
            <a:r>
              <a:rPr lang="en-US" sz="6000" spc="816">
                <a:solidFill>
                  <a:srgbClr val="FFFFFF"/>
                </a:solidFill>
                <a:latin typeface="Times New Roman" panose="02020603050405020304" pitchFamily="18" charset="0"/>
                <a:cs typeface="Times New Roman" panose="02020603050405020304" pitchFamily="18" charset="0"/>
              </a:rPr>
              <a:t>RFM ANALYSIS VISUALIZATIONS</a:t>
            </a:r>
          </a:p>
        </p:txBody>
      </p:sp>
      <p:pic>
        <p:nvPicPr>
          <p:cNvPr id="7" name="Picture 6">
            <a:extLst>
              <a:ext uri="{FF2B5EF4-FFF2-40B4-BE49-F238E27FC236}">
                <a16:creationId xmlns:a16="http://schemas.microsoft.com/office/drawing/2014/main" id="{B676C013-1E69-EC6C-BF27-4E7B7A83D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32" y="4231373"/>
            <a:ext cx="7684169" cy="5433576"/>
          </a:xfrm>
          <a:prstGeom prst="rect">
            <a:avLst/>
          </a:prstGeom>
        </p:spPr>
      </p:pic>
      <p:pic>
        <p:nvPicPr>
          <p:cNvPr id="10" name="Picture 9">
            <a:extLst>
              <a:ext uri="{FF2B5EF4-FFF2-40B4-BE49-F238E27FC236}">
                <a16:creationId xmlns:a16="http://schemas.microsoft.com/office/drawing/2014/main" id="{0A926256-1BC8-D0DC-AD07-42B7F5EF0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800" y="4201514"/>
            <a:ext cx="7684168" cy="5493294"/>
          </a:xfrm>
          <a:prstGeom prst="rect">
            <a:avLst/>
          </a:prstGeom>
        </p:spPr>
      </p:pic>
    </p:spTree>
    <p:extLst>
      <p:ext uri="{BB962C8B-B14F-4D97-AF65-F5344CB8AC3E}">
        <p14:creationId xmlns:p14="http://schemas.microsoft.com/office/powerpoint/2010/main" val="126107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600200" y="2019300"/>
            <a:ext cx="15392400" cy="5541325"/>
          </a:xfrm>
          <a:prstGeom prst="rect">
            <a:avLst/>
          </a:prstGeom>
        </p:spPr>
        <p:txBody>
          <a:bodyPr wrap="square" lIns="0" tIns="0" rIns="0" bIns="0" rtlCol="0" anchor="t">
            <a:spAutoFit/>
          </a:bodyPr>
          <a:lstStyle/>
          <a:p>
            <a:pPr algn="ctr">
              <a:lnSpc>
                <a:spcPts val="14776"/>
              </a:lnSpc>
            </a:pPr>
            <a:r>
              <a:rPr lang="en-US" sz="10710" spc="816">
                <a:solidFill>
                  <a:srgbClr val="FFFFFF"/>
                </a:solidFill>
                <a:latin typeface="Times New Roman" panose="02020603050405020304" pitchFamily="18" charset="0"/>
                <a:cs typeface="Times New Roman" panose="02020603050405020304" pitchFamily="18" charset="0"/>
              </a:rPr>
              <a:t>K-MEANS CLUSTERING FROM RFM ANALYSIS</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074187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19" name="Group 19"/>
          <p:cNvGrpSpPr/>
          <p:nvPr/>
        </p:nvGrpSpPr>
        <p:grpSpPr>
          <a:xfrm>
            <a:off x="0" y="0"/>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txBody>
            <a:bodyPr/>
            <a:lstStyle/>
            <a:p>
              <a:endParaRPr lang="en-US"/>
            </a:p>
          </p:txBody>
        </p:sp>
        <p:sp>
          <p:nvSpPr>
            <p:cNvPr id="21" name="TextBox 21"/>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349317"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Remy</a:t>
            </a:r>
          </a:p>
          <a:p>
            <a:pPr algn="ctr">
              <a:lnSpc>
                <a:spcPts val="3286"/>
              </a:lnSpc>
            </a:pPr>
            <a:r>
              <a:rPr lang="en-US" sz="2738" spc="136">
                <a:solidFill>
                  <a:srgbClr val="FFFBFB"/>
                </a:solidFill>
                <a:latin typeface="Open Sauce"/>
              </a:rPr>
              <a:t>Marsh</a:t>
            </a:r>
          </a:p>
        </p:txBody>
      </p:sp>
      <p:sp>
        <p:nvSpPr>
          <p:cNvPr id="23" name="TextBox 23"/>
          <p:cNvSpPr txBox="1"/>
          <p:nvPr/>
        </p:nvSpPr>
        <p:spPr>
          <a:xfrm>
            <a:off x="2563861"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24" name="TextBox 24"/>
          <p:cNvSpPr txBox="1"/>
          <p:nvPr/>
        </p:nvSpPr>
        <p:spPr>
          <a:xfrm>
            <a:off x="6076812" y="6423761"/>
            <a:ext cx="2516641"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Everest Cantu</a:t>
            </a:r>
          </a:p>
        </p:txBody>
      </p:sp>
      <p:sp>
        <p:nvSpPr>
          <p:cNvPr id="25" name="TextBox 25"/>
          <p:cNvSpPr txBox="1"/>
          <p:nvPr/>
        </p:nvSpPr>
        <p:spPr>
          <a:xfrm>
            <a:off x="6184084"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Marketing </a:t>
            </a:r>
          </a:p>
        </p:txBody>
      </p:sp>
      <p:sp>
        <p:nvSpPr>
          <p:cNvPr id="26" name="TextBox 26"/>
          <p:cNvSpPr txBox="1"/>
          <p:nvPr/>
        </p:nvSpPr>
        <p:spPr>
          <a:xfrm>
            <a:off x="9588519"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Drew Holloway</a:t>
            </a:r>
          </a:p>
        </p:txBody>
      </p:sp>
      <p:sp>
        <p:nvSpPr>
          <p:cNvPr id="27" name="TextBox 27"/>
          <p:cNvSpPr txBox="1"/>
          <p:nvPr/>
        </p:nvSpPr>
        <p:spPr>
          <a:xfrm>
            <a:off x="9803063"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Business Head</a:t>
            </a:r>
          </a:p>
        </p:txBody>
      </p:sp>
      <p:sp>
        <p:nvSpPr>
          <p:cNvPr id="28" name="TextBox 28"/>
          <p:cNvSpPr txBox="1"/>
          <p:nvPr/>
        </p:nvSpPr>
        <p:spPr>
          <a:xfrm>
            <a:off x="13207498"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Morgan Maxwell</a:t>
            </a:r>
          </a:p>
        </p:txBody>
      </p:sp>
      <p:sp>
        <p:nvSpPr>
          <p:cNvPr id="29" name="TextBox 29"/>
          <p:cNvSpPr txBox="1"/>
          <p:nvPr/>
        </p:nvSpPr>
        <p:spPr>
          <a:xfrm>
            <a:off x="13422042"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30" name="TextBox 30"/>
          <p:cNvSpPr txBox="1"/>
          <p:nvPr/>
        </p:nvSpPr>
        <p:spPr>
          <a:xfrm>
            <a:off x="4087188" y="905700"/>
            <a:ext cx="9796408" cy="1513235"/>
          </a:xfrm>
          <a:prstGeom prst="rect">
            <a:avLst/>
          </a:prstGeom>
        </p:spPr>
        <p:txBody>
          <a:bodyPr wrap="square" lIns="0" tIns="0" rIns="0" bIns="0" rtlCol="0" anchor="t">
            <a:spAutoFit/>
          </a:bodyPr>
          <a:lstStyle/>
          <a:p>
            <a:pPr marL="0" lvl="0" indent="0" algn="ctr">
              <a:lnSpc>
                <a:spcPts val="5862"/>
              </a:lnSpc>
              <a:spcBef>
                <a:spcPct val="0"/>
              </a:spcBef>
            </a:pPr>
            <a:r>
              <a:rPr lang="en-US" sz="6000" spc="816">
                <a:solidFill>
                  <a:srgbClr val="FFFFFF"/>
                </a:solidFill>
                <a:latin typeface="Times New Roman" panose="02020603050405020304" pitchFamily="18" charset="0"/>
                <a:cs typeface="Times New Roman" panose="02020603050405020304" pitchFamily="18" charset="0"/>
              </a:rPr>
              <a:t>CLUSTERING USING RFM</a:t>
            </a:r>
          </a:p>
        </p:txBody>
      </p:sp>
      <p:sp>
        <p:nvSpPr>
          <p:cNvPr id="31" name="Freeform 31"/>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2" name="Freeform 32"/>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3" name="Freeform 33"/>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37" name="Picture 36">
            <a:extLst>
              <a:ext uri="{FF2B5EF4-FFF2-40B4-BE49-F238E27FC236}">
                <a16:creationId xmlns:a16="http://schemas.microsoft.com/office/drawing/2014/main" id="{F92BDA22-5D5E-E662-A59F-9F26A57475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5742" y="3803214"/>
            <a:ext cx="8355120" cy="57666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19" name="Group 19"/>
          <p:cNvGrpSpPr/>
          <p:nvPr/>
        </p:nvGrpSpPr>
        <p:grpSpPr>
          <a:xfrm>
            <a:off x="0" y="0"/>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txBody>
            <a:bodyPr/>
            <a:lstStyle/>
            <a:p>
              <a:endParaRPr lang="en-US"/>
            </a:p>
          </p:txBody>
        </p:sp>
        <p:sp>
          <p:nvSpPr>
            <p:cNvPr id="21" name="TextBox 21"/>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349317"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Remy</a:t>
            </a:r>
          </a:p>
          <a:p>
            <a:pPr algn="ctr">
              <a:lnSpc>
                <a:spcPts val="3286"/>
              </a:lnSpc>
            </a:pPr>
            <a:r>
              <a:rPr lang="en-US" sz="2738" spc="136">
                <a:solidFill>
                  <a:srgbClr val="FFFBFB"/>
                </a:solidFill>
                <a:latin typeface="Open Sauce"/>
              </a:rPr>
              <a:t>Marsh</a:t>
            </a:r>
          </a:p>
        </p:txBody>
      </p:sp>
      <p:sp>
        <p:nvSpPr>
          <p:cNvPr id="23" name="TextBox 23"/>
          <p:cNvSpPr txBox="1"/>
          <p:nvPr/>
        </p:nvSpPr>
        <p:spPr>
          <a:xfrm>
            <a:off x="2563861"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24" name="TextBox 24"/>
          <p:cNvSpPr txBox="1"/>
          <p:nvPr/>
        </p:nvSpPr>
        <p:spPr>
          <a:xfrm>
            <a:off x="6076812" y="6423761"/>
            <a:ext cx="2516641"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Everest Cantu</a:t>
            </a:r>
          </a:p>
        </p:txBody>
      </p:sp>
      <p:sp>
        <p:nvSpPr>
          <p:cNvPr id="25" name="TextBox 25"/>
          <p:cNvSpPr txBox="1"/>
          <p:nvPr/>
        </p:nvSpPr>
        <p:spPr>
          <a:xfrm>
            <a:off x="6184084"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Marketing </a:t>
            </a:r>
          </a:p>
        </p:txBody>
      </p:sp>
      <p:sp>
        <p:nvSpPr>
          <p:cNvPr id="26" name="TextBox 26"/>
          <p:cNvSpPr txBox="1"/>
          <p:nvPr/>
        </p:nvSpPr>
        <p:spPr>
          <a:xfrm>
            <a:off x="9588519"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Drew Holloway</a:t>
            </a:r>
          </a:p>
        </p:txBody>
      </p:sp>
      <p:sp>
        <p:nvSpPr>
          <p:cNvPr id="27" name="TextBox 27"/>
          <p:cNvSpPr txBox="1"/>
          <p:nvPr/>
        </p:nvSpPr>
        <p:spPr>
          <a:xfrm>
            <a:off x="9803063"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Business Head</a:t>
            </a:r>
          </a:p>
        </p:txBody>
      </p:sp>
      <p:sp>
        <p:nvSpPr>
          <p:cNvPr id="28" name="TextBox 28"/>
          <p:cNvSpPr txBox="1"/>
          <p:nvPr/>
        </p:nvSpPr>
        <p:spPr>
          <a:xfrm>
            <a:off x="13207498"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Morgan Maxwell</a:t>
            </a:r>
          </a:p>
        </p:txBody>
      </p:sp>
      <p:sp>
        <p:nvSpPr>
          <p:cNvPr id="29" name="TextBox 29"/>
          <p:cNvSpPr txBox="1"/>
          <p:nvPr/>
        </p:nvSpPr>
        <p:spPr>
          <a:xfrm>
            <a:off x="13422042"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30" name="TextBox 30"/>
          <p:cNvSpPr txBox="1"/>
          <p:nvPr/>
        </p:nvSpPr>
        <p:spPr>
          <a:xfrm>
            <a:off x="2146161" y="411378"/>
            <a:ext cx="12680040" cy="2269852"/>
          </a:xfrm>
          <a:prstGeom prst="rect">
            <a:avLst/>
          </a:prstGeom>
        </p:spPr>
        <p:txBody>
          <a:bodyPr wrap="square" lIns="0" tIns="0" rIns="0" bIns="0" rtlCol="0" anchor="t">
            <a:spAutoFit/>
          </a:bodyPr>
          <a:lstStyle/>
          <a:p>
            <a:pPr marL="0" lvl="0" indent="0" algn="ctr">
              <a:lnSpc>
                <a:spcPts val="5862"/>
              </a:lnSpc>
              <a:spcBef>
                <a:spcPct val="0"/>
              </a:spcBef>
            </a:pPr>
            <a:r>
              <a:rPr lang="en-US" sz="6000" spc="816" dirty="0">
                <a:solidFill>
                  <a:srgbClr val="FFFFFF"/>
                </a:solidFill>
                <a:latin typeface="Times New Roman" panose="02020603050405020304" pitchFamily="18" charset="0"/>
                <a:cs typeface="Times New Roman" panose="02020603050405020304" pitchFamily="18" charset="0"/>
              </a:rPr>
              <a:t>CLUSTERING BASED ON CUSTOMER GROUP AND SALES CHANNEL</a:t>
            </a:r>
          </a:p>
        </p:txBody>
      </p:sp>
      <p:sp>
        <p:nvSpPr>
          <p:cNvPr id="31" name="Freeform 31"/>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2" name="Freeform 32"/>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3" name="Freeform 33"/>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70DA6FBB-FC7B-D6EB-EA27-3A6E964F84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453" y="4125171"/>
            <a:ext cx="9183972" cy="4214808"/>
          </a:xfrm>
          <a:prstGeom prst="rect">
            <a:avLst/>
          </a:prstGeom>
        </p:spPr>
      </p:pic>
      <p:pic>
        <p:nvPicPr>
          <p:cNvPr id="10" name="Picture 9">
            <a:extLst>
              <a:ext uri="{FF2B5EF4-FFF2-40B4-BE49-F238E27FC236}">
                <a16:creationId xmlns:a16="http://schemas.microsoft.com/office/drawing/2014/main" id="{9BB4B69F-A96D-D7DA-8482-CB0268ECBA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25728" y="3778298"/>
            <a:ext cx="7665830" cy="5290926"/>
          </a:xfrm>
          <a:prstGeom prst="rect">
            <a:avLst/>
          </a:prstGeom>
        </p:spPr>
      </p:pic>
    </p:spTree>
    <p:extLst>
      <p:ext uri="{BB962C8B-B14F-4D97-AF65-F5344CB8AC3E}">
        <p14:creationId xmlns:p14="http://schemas.microsoft.com/office/powerpoint/2010/main" val="233816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447800" y="3051193"/>
            <a:ext cx="15392400" cy="3643370"/>
          </a:xfrm>
          <a:prstGeom prst="rect">
            <a:avLst/>
          </a:prstGeom>
        </p:spPr>
        <p:txBody>
          <a:bodyPr wrap="square" lIns="0" tIns="0" rIns="0" bIns="0" rtlCol="0" anchor="t">
            <a:spAutoFit/>
          </a:bodyPr>
          <a:lstStyle/>
          <a:p>
            <a:pPr algn="ctr">
              <a:lnSpc>
                <a:spcPts val="14776"/>
              </a:lnSpc>
            </a:pPr>
            <a:r>
              <a:rPr lang="en-US" sz="10710" spc="816" dirty="0">
                <a:solidFill>
                  <a:srgbClr val="FFFFFF"/>
                </a:solidFill>
                <a:latin typeface="Times New Roman" panose="02020603050405020304" pitchFamily="18" charset="0"/>
                <a:cs typeface="Times New Roman" panose="02020603050405020304" pitchFamily="18" charset="0"/>
              </a:rPr>
              <a:t>MARKET BASKET ANALYSIS</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26136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19" name="Group 19"/>
          <p:cNvGrpSpPr/>
          <p:nvPr/>
        </p:nvGrpSpPr>
        <p:grpSpPr>
          <a:xfrm>
            <a:off x="0" y="0"/>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txBody>
            <a:bodyPr/>
            <a:lstStyle/>
            <a:p>
              <a:endParaRPr lang="en-US"/>
            </a:p>
          </p:txBody>
        </p:sp>
        <p:sp>
          <p:nvSpPr>
            <p:cNvPr id="21" name="TextBox 21"/>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349317"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Remy</a:t>
            </a:r>
          </a:p>
          <a:p>
            <a:pPr algn="ctr">
              <a:lnSpc>
                <a:spcPts val="3286"/>
              </a:lnSpc>
            </a:pPr>
            <a:r>
              <a:rPr lang="en-US" sz="2738" spc="136">
                <a:solidFill>
                  <a:srgbClr val="FFFBFB"/>
                </a:solidFill>
                <a:latin typeface="Open Sauce"/>
              </a:rPr>
              <a:t>Marsh</a:t>
            </a:r>
          </a:p>
        </p:txBody>
      </p:sp>
      <p:sp>
        <p:nvSpPr>
          <p:cNvPr id="23" name="TextBox 23"/>
          <p:cNvSpPr txBox="1"/>
          <p:nvPr/>
        </p:nvSpPr>
        <p:spPr>
          <a:xfrm>
            <a:off x="2563861"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24" name="TextBox 24"/>
          <p:cNvSpPr txBox="1"/>
          <p:nvPr/>
        </p:nvSpPr>
        <p:spPr>
          <a:xfrm>
            <a:off x="6076812" y="6423761"/>
            <a:ext cx="2516641"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Everest Cantu</a:t>
            </a:r>
          </a:p>
        </p:txBody>
      </p:sp>
      <p:sp>
        <p:nvSpPr>
          <p:cNvPr id="25" name="TextBox 25"/>
          <p:cNvSpPr txBox="1"/>
          <p:nvPr/>
        </p:nvSpPr>
        <p:spPr>
          <a:xfrm>
            <a:off x="6184084"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Marketing </a:t>
            </a:r>
          </a:p>
        </p:txBody>
      </p:sp>
      <p:sp>
        <p:nvSpPr>
          <p:cNvPr id="26" name="TextBox 26"/>
          <p:cNvSpPr txBox="1"/>
          <p:nvPr/>
        </p:nvSpPr>
        <p:spPr>
          <a:xfrm>
            <a:off x="9588519"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Drew Holloway</a:t>
            </a:r>
          </a:p>
        </p:txBody>
      </p:sp>
      <p:sp>
        <p:nvSpPr>
          <p:cNvPr id="27" name="TextBox 27"/>
          <p:cNvSpPr txBox="1"/>
          <p:nvPr/>
        </p:nvSpPr>
        <p:spPr>
          <a:xfrm>
            <a:off x="9803063"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Business Head</a:t>
            </a:r>
          </a:p>
        </p:txBody>
      </p:sp>
      <p:sp>
        <p:nvSpPr>
          <p:cNvPr id="28" name="TextBox 28"/>
          <p:cNvSpPr txBox="1"/>
          <p:nvPr/>
        </p:nvSpPr>
        <p:spPr>
          <a:xfrm>
            <a:off x="13207498"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Morgan Maxwell</a:t>
            </a:r>
          </a:p>
        </p:txBody>
      </p:sp>
      <p:sp>
        <p:nvSpPr>
          <p:cNvPr id="29" name="TextBox 29"/>
          <p:cNvSpPr txBox="1"/>
          <p:nvPr/>
        </p:nvSpPr>
        <p:spPr>
          <a:xfrm>
            <a:off x="13422042"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30" name="TextBox 30"/>
          <p:cNvSpPr txBox="1"/>
          <p:nvPr/>
        </p:nvSpPr>
        <p:spPr>
          <a:xfrm>
            <a:off x="2346958" y="56121"/>
            <a:ext cx="12680040" cy="3035575"/>
          </a:xfrm>
          <a:prstGeom prst="rect">
            <a:avLst/>
          </a:prstGeom>
        </p:spPr>
        <p:txBody>
          <a:bodyPr wrap="square" lIns="0" tIns="0" rIns="0" bIns="0" rtlCol="0" anchor="t">
            <a:spAutoFit/>
          </a:bodyPr>
          <a:lstStyle/>
          <a:p>
            <a:pPr algn="ctr">
              <a:lnSpc>
                <a:spcPts val="5862"/>
              </a:lnSpc>
              <a:spcBef>
                <a:spcPct val="0"/>
              </a:spcBef>
            </a:pPr>
            <a:r>
              <a:rPr lang="en-US" sz="6000" spc="816" dirty="0">
                <a:solidFill>
                  <a:srgbClr val="FFFFFF"/>
                </a:solidFill>
                <a:latin typeface="Times New Roman" panose="02020603050405020304" pitchFamily="18" charset="0"/>
                <a:cs typeface="Times New Roman" panose="02020603050405020304" pitchFamily="18" charset="0"/>
              </a:rPr>
              <a:t>Visualizing Market Basket Analysis: Expanded Association Rules with Lift and Confidence Metrics</a:t>
            </a:r>
          </a:p>
        </p:txBody>
      </p:sp>
      <p:sp>
        <p:nvSpPr>
          <p:cNvPr id="31" name="Freeform 31"/>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2" name="Freeform 32"/>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3" name="Freeform 33"/>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3" name="Picture 2" descr="A diagram of a diagram&#10;&#10;Description automatically generated">
            <a:extLst>
              <a:ext uri="{FF2B5EF4-FFF2-40B4-BE49-F238E27FC236}">
                <a16:creationId xmlns:a16="http://schemas.microsoft.com/office/drawing/2014/main" id="{286E5807-A39E-9E57-42BE-2BF2B70214F2}"/>
              </a:ext>
            </a:extLst>
          </p:cNvPr>
          <p:cNvPicPr>
            <a:picLocks noChangeAspect="1"/>
          </p:cNvPicPr>
          <p:nvPr/>
        </p:nvPicPr>
        <p:blipFill>
          <a:blip r:embed="rId9"/>
          <a:stretch>
            <a:fillRect/>
          </a:stretch>
        </p:blipFill>
        <p:spPr>
          <a:xfrm>
            <a:off x="4491370" y="3658936"/>
            <a:ext cx="9529857" cy="6348799"/>
          </a:xfrm>
          <a:prstGeom prst="rect">
            <a:avLst/>
          </a:prstGeom>
        </p:spPr>
      </p:pic>
    </p:spTree>
    <p:extLst>
      <p:ext uri="{BB962C8B-B14F-4D97-AF65-F5344CB8AC3E}">
        <p14:creationId xmlns:p14="http://schemas.microsoft.com/office/powerpoint/2010/main" val="2867217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348241" y="2366762"/>
            <a:ext cx="1400485" cy="6159233"/>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txBody>
            <a:bodyPr/>
            <a:lstStyle/>
            <a:p>
              <a:endParaRPr lang="en-US"/>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6313004" y="258392"/>
            <a:ext cx="5661991" cy="1228734"/>
          </a:xfrm>
          <a:prstGeom prst="rect">
            <a:avLst/>
          </a:prstGeom>
        </p:spPr>
        <p:txBody>
          <a:bodyPr lIns="0" tIns="0" rIns="0" bIns="0" rtlCol="0" anchor="t">
            <a:spAutoFit/>
          </a:bodyPr>
          <a:lstStyle/>
          <a:p>
            <a:pPr algn="l">
              <a:lnSpc>
                <a:spcPts val="10858"/>
              </a:lnSpc>
            </a:pPr>
            <a:r>
              <a:rPr lang="en-US" sz="6000" spc="771">
                <a:solidFill>
                  <a:srgbClr val="231F20"/>
                </a:solidFill>
                <a:latin typeface="Times New Roman" panose="02020603050405020304" pitchFamily="18" charset="0"/>
                <a:cs typeface="Times New Roman" panose="02020603050405020304" pitchFamily="18" charset="0"/>
              </a:rPr>
              <a:t>CONTENT</a:t>
            </a:r>
          </a:p>
        </p:txBody>
      </p:sp>
      <p:sp>
        <p:nvSpPr>
          <p:cNvPr id="16" name="TextBox 16"/>
          <p:cNvSpPr txBox="1"/>
          <p:nvPr/>
        </p:nvSpPr>
        <p:spPr>
          <a:xfrm>
            <a:off x="4024659" y="4846311"/>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a:rPr>
              <a:t>0</a:t>
            </a:r>
          </a:p>
        </p:txBody>
      </p:sp>
      <p:sp>
        <p:nvSpPr>
          <p:cNvPr id="21" name="TextBox 21"/>
          <p:cNvSpPr txBox="1"/>
          <p:nvPr/>
        </p:nvSpPr>
        <p:spPr>
          <a:xfrm>
            <a:off x="3945664" y="2579535"/>
            <a:ext cx="5790503" cy="448841"/>
          </a:xfrm>
          <a:prstGeom prst="rect">
            <a:avLst/>
          </a:prstGeom>
        </p:spPr>
        <p:txBody>
          <a:bodyPr lIns="0" tIns="0" rIns="0" bIns="0" rtlCol="0" anchor="t">
            <a:spAutoFit/>
          </a:bodyPr>
          <a:lstStyle/>
          <a:p>
            <a:pPr algn="l">
              <a:lnSpc>
                <a:spcPts val="3483"/>
              </a:lnSpc>
            </a:pPr>
            <a:r>
              <a:rPr lang="en-US" sz="3000" spc="247" dirty="0">
                <a:solidFill>
                  <a:srgbClr val="231F20"/>
                </a:solidFill>
                <a:latin typeface="Times New Roman" panose="02020603050405020304" pitchFamily="18" charset="0"/>
                <a:cs typeface="Times New Roman" panose="02020603050405020304" pitchFamily="18" charset="0"/>
              </a:rPr>
              <a:t>Problem Statement</a:t>
            </a:r>
          </a:p>
        </p:txBody>
      </p:sp>
      <p:sp>
        <p:nvSpPr>
          <p:cNvPr id="22" name="TextBox 22"/>
          <p:cNvSpPr txBox="1"/>
          <p:nvPr/>
        </p:nvSpPr>
        <p:spPr>
          <a:xfrm>
            <a:off x="3963325" y="3625095"/>
            <a:ext cx="6076629" cy="448841"/>
          </a:xfrm>
          <a:prstGeom prst="rect">
            <a:avLst/>
          </a:prstGeom>
        </p:spPr>
        <p:txBody>
          <a:bodyPr lIns="0" tIns="0" rIns="0" bIns="0" rtlCol="0" anchor="t">
            <a:spAutoFit/>
          </a:bodyPr>
          <a:lstStyle/>
          <a:p>
            <a:pPr algn="l">
              <a:lnSpc>
                <a:spcPts val="3483"/>
              </a:lnSpc>
            </a:pPr>
            <a:r>
              <a:rPr lang="en-US" sz="3000" spc="247" dirty="0">
                <a:solidFill>
                  <a:srgbClr val="231F20"/>
                </a:solidFill>
                <a:latin typeface="Times New Roman" panose="02020603050405020304" pitchFamily="18" charset="0"/>
                <a:cs typeface="Times New Roman" panose="02020603050405020304" pitchFamily="18" charset="0"/>
              </a:rPr>
              <a:t>Analysis</a:t>
            </a:r>
          </a:p>
        </p:txBody>
      </p:sp>
      <p:sp>
        <p:nvSpPr>
          <p:cNvPr id="23" name="TextBox 23"/>
          <p:cNvSpPr txBox="1"/>
          <p:nvPr/>
        </p:nvSpPr>
        <p:spPr>
          <a:xfrm>
            <a:off x="4502760" y="4261402"/>
            <a:ext cx="5790503" cy="448841"/>
          </a:xfrm>
          <a:prstGeom prst="rect">
            <a:avLst/>
          </a:prstGeom>
        </p:spPr>
        <p:txBody>
          <a:bodyPr lIns="0" tIns="0" rIns="0" bIns="0" rtlCol="0" anchor="t">
            <a:spAutoFit/>
          </a:bodyPr>
          <a:lstStyle/>
          <a:p>
            <a:pPr marL="457200" indent="-457200">
              <a:lnSpc>
                <a:spcPts val="3483"/>
              </a:lnSpc>
              <a:spcBef>
                <a:spcPct val="0"/>
              </a:spcBef>
              <a:buFont typeface="Arial" panose="020B0604020202020204" pitchFamily="34" charset="0"/>
              <a:buChar char="•"/>
            </a:pPr>
            <a:r>
              <a:rPr lang="en-US" sz="3000" spc="247" dirty="0">
                <a:solidFill>
                  <a:srgbClr val="231F20"/>
                </a:solidFill>
                <a:latin typeface="Times New Roman"/>
                <a:cs typeface="Times New Roman"/>
              </a:rPr>
              <a:t>Exploring Sales</a:t>
            </a:r>
            <a:endParaRPr lang="en-US" dirty="0"/>
          </a:p>
        </p:txBody>
      </p:sp>
      <p:sp>
        <p:nvSpPr>
          <p:cNvPr id="24" name="TextBox 24"/>
          <p:cNvSpPr txBox="1"/>
          <p:nvPr/>
        </p:nvSpPr>
        <p:spPr>
          <a:xfrm>
            <a:off x="4492240" y="4896694"/>
            <a:ext cx="4983476" cy="448841"/>
          </a:xfrm>
          <a:prstGeom prst="rect">
            <a:avLst/>
          </a:prstGeom>
        </p:spPr>
        <p:txBody>
          <a:bodyPr wrap="square" lIns="0" tIns="0" rIns="0" bIns="0" rtlCol="0" anchor="t">
            <a:spAutoFit/>
          </a:bodyPr>
          <a:lstStyle/>
          <a:p>
            <a:pPr marL="457200" lvl="0" indent="-457200" algn="l">
              <a:lnSpc>
                <a:spcPts val="3483"/>
              </a:lnSpc>
              <a:spcBef>
                <a:spcPct val="0"/>
              </a:spcBef>
              <a:buFont typeface="Arial" panose="020B0604020202020204" pitchFamily="34" charset="0"/>
              <a:buChar char="•"/>
            </a:pPr>
            <a:r>
              <a:rPr lang="en-US" sz="3000" spc="247" dirty="0">
                <a:solidFill>
                  <a:srgbClr val="231F20"/>
                </a:solidFill>
                <a:latin typeface="Times New Roman" panose="02020603050405020304" pitchFamily="18" charset="0"/>
                <a:cs typeface="Times New Roman" panose="02020603050405020304" pitchFamily="18" charset="0"/>
              </a:rPr>
              <a:t>Cohort Analysis</a:t>
            </a:r>
          </a:p>
        </p:txBody>
      </p:sp>
      <p:sp>
        <p:nvSpPr>
          <p:cNvPr id="26" name="TextBox 26"/>
          <p:cNvSpPr txBox="1"/>
          <p:nvPr/>
        </p:nvSpPr>
        <p:spPr>
          <a:xfrm>
            <a:off x="3945663" y="7476314"/>
            <a:ext cx="5790503" cy="448841"/>
          </a:xfrm>
          <a:prstGeom prst="rect">
            <a:avLst/>
          </a:prstGeom>
        </p:spPr>
        <p:txBody>
          <a:bodyPr lIns="0" tIns="0" rIns="0" bIns="0" rtlCol="0" anchor="t">
            <a:spAutoFit/>
          </a:bodyPr>
          <a:lstStyle/>
          <a:p>
            <a:pPr marL="0" lvl="0" indent="0" algn="l">
              <a:lnSpc>
                <a:spcPts val="3483"/>
              </a:lnSpc>
              <a:spcBef>
                <a:spcPct val="0"/>
              </a:spcBef>
            </a:pPr>
            <a:r>
              <a:rPr lang="en-US" sz="3000" spc="247" dirty="0">
                <a:solidFill>
                  <a:srgbClr val="231F20"/>
                </a:solidFill>
                <a:latin typeface="Times New Roman" panose="02020603050405020304" pitchFamily="18" charset="0"/>
                <a:cs typeface="Times New Roman" panose="02020603050405020304" pitchFamily="18" charset="0"/>
              </a:rPr>
              <a:t>Conclusion</a:t>
            </a:r>
          </a:p>
        </p:txBody>
      </p:sp>
      <p:sp>
        <p:nvSpPr>
          <p:cNvPr id="27" name="TextBox 27"/>
          <p:cNvSpPr txBox="1"/>
          <p:nvPr/>
        </p:nvSpPr>
        <p:spPr>
          <a:xfrm>
            <a:off x="3945663" y="8043324"/>
            <a:ext cx="6076629" cy="448841"/>
          </a:xfrm>
          <a:prstGeom prst="rect">
            <a:avLst/>
          </a:prstGeom>
        </p:spPr>
        <p:txBody>
          <a:bodyPr lIns="0" tIns="0" rIns="0" bIns="0" rtlCol="0" anchor="t">
            <a:spAutoFit/>
          </a:bodyPr>
          <a:lstStyle/>
          <a:p>
            <a:pPr marL="0" lvl="0" indent="0" algn="l">
              <a:lnSpc>
                <a:spcPts val="3483"/>
              </a:lnSpc>
              <a:spcBef>
                <a:spcPct val="0"/>
              </a:spcBef>
            </a:pPr>
            <a:r>
              <a:rPr lang="en-US" sz="3000" spc="247" dirty="0">
                <a:solidFill>
                  <a:srgbClr val="231F20"/>
                </a:solidFill>
                <a:latin typeface="Times New Roman" panose="02020603050405020304" pitchFamily="18" charset="0"/>
                <a:cs typeface="Times New Roman" panose="02020603050405020304" pitchFamily="18" charset="0"/>
              </a:rPr>
              <a:t>Reference</a:t>
            </a:r>
          </a:p>
        </p:txBody>
      </p:sp>
      <p:sp>
        <p:nvSpPr>
          <p:cNvPr id="29" name="TextBox 28">
            <a:extLst>
              <a:ext uri="{FF2B5EF4-FFF2-40B4-BE49-F238E27FC236}">
                <a16:creationId xmlns:a16="http://schemas.microsoft.com/office/drawing/2014/main" id="{8D222A15-1A74-0174-CAD9-2A69E9124F65}"/>
              </a:ext>
            </a:extLst>
          </p:cNvPr>
          <p:cNvSpPr txBox="1"/>
          <p:nvPr/>
        </p:nvSpPr>
        <p:spPr>
          <a:xfrm>
            <a:off x="4375577" y="5522205"/>
            <a:ext cx="4768422" cy="541174"/>
          </a:xfrm>
          <a:prstGeom prst="rect">
            <a:avLst/>
          </a:prstGeom>
          <a:noFill/>
        </p:spPr>
        <p:txBody>
          <a:bodyPr wrap="square" lIns="91440" tIns="45720" rIns="91440" bIns="45720" anchor="t">
            <a:spAutoFit/>
          </a:bodyPr>
          <a:lstStyle/>
          <a:p>
            <a:pPr marL="457200" lvl="0" indent="-457200" algn="l">
              <a:lnSpc>
                <a:spcPts val="3483"/>
              </a:lnSpc>
              <a:spcBef>
                <a:spcPct val="0"/>
              </a:spcBef>
              <a:buFont typeface="Arial" panose="020B0604020202020204" pitchFamily="34" charset="0"/>
              <a:buChar char="•"/>
            </a:pPr>
            <a:r>
              <a:rPr lang="en-US" sz="3000" spc="247" dirty="0">
                <a:solidFill>
                  <a:srgbClr val="231F20"/>
                </a:solidFill>
                <a:latin typeface="Times New Roman"/>
                <a:cs typeface="Times New Roman"/>
              </a:rPr>
              <a:t>RFM Analysis</a:t>
            </a:r>
          </a:p>
        </p:txBody>
      </p:sp>
      <p:sp>
        <p:nvSpPr>
          <p:cNvPr id="14" name="TextBox 27">
            <a:extLst>
              <a:ext uri="{FF2B5EF4-FFF2-40B4-BE49-F238E27FC236}">
                <a16:creationId xmlns:a16="http://schemas.microsoft.com/office/drawing/2014/main" id="{A7D30E90-1D9D-1EFB-B85B-5A8DCE728B07}"/>
              </a:ext>
            </a:extLst>
          </p:cNvPr>
          <p:cNvSpPr txBox="1"/>
          <p:nvPr/>
        </p:nvSpPr>
        <p:spPr>
          <a:xfrm>
            <a:off x="3945664" y="3101222"/>
            <a:ext cx="6076629" cy="448841"/>
          </a:xfrm>
          <a:prstGeom prst="rect">
            <a:avLst/>
          </a:prstGeom>
        </p:spPr>
        <p:txBody>
          <a:bodyPr lIns="0" tIns="0" rIns="0" bIns="0" rtlCol="0" anchor="t">
            <a:spAutoFit/>
          </a:bodyPr>
          <a:lstStyle/>
          <a:p>
            <a:pPr marL="0" lvl="0" indent="0" algn="l">
              <a:lnSpc>
                <a:spcPts val="3483"/>
              </a:lnSpc>
              <a:spcBef>
                <a:spcPct val="0"/>
              </a:spcBef>
            </a:pPr>
            <a:r>
              <a:rPr lang="en-US" sz="3000" spc="247" dirty="0">
                <a:solidFill>
                  <a:srgbClr val="231F20"/>
                </a:solidFill>
                <a:latin typeface="Times New Roman" panose="02020603050405020304" pitchFamily="18" charset="0"/>
                <a:cs typeface="Times New Roman" panose="02020603050405020304" pitchFamily="18" charset="0"/>
              </a:rPr>
              <a:t>Objectives</a:t>
            </a:r>
          </a:p>
        </p:txBody>
      </p:sp>
      <p:pic>
        <p:nvPicPr>
          <p:cNvPr id="15" name="Picture 14">
            <a:extLst>
              <a:ext uri="{FF2B5EF4-FFF2-40B4-BE49-F238E27FC236}">
                <a16:creationId xmlns:a16="http://schemas.microsoft.com/office/drawing/2014/main" id="{EA7B9E13-8B1B-C396-9AA8-F85408F0E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9144" y="1625482"/>
            <a:ext cx="5069342" cy="7487028"/>
          </a:xfrm>
          <a:prstGeom prst="rect">
            <a:avLst/>
          </a:prstGeom>
        </p:spPr>
      </p:pic>
      <p:sp>
        <p:nvSpPr>
          <p:cNvPr id="17" name="TextBox 23">
            <a:extLst>
              <a:ext uri="{FF2B5EF4-FFF2-40B4-BE49-F238E27FC236}">
                <a16:creationId xmlns:a16="http://schemas.microsoft.com/office/drawing/2014/main" id="{228F9010-1E70-C5D3-90BF-AE4233026D7F}"/>
              </a:ext>
            </a:extLst>
          </p:cNvPr>
          <p:cNvSpPr txBox="1"/>
          <p:nvPr/>
        </p:nvSpPr>
        <p:spPr>
          <a:xfrm>
            <a:off x="4502760" y="6169278"/>
            <a:ext cx="5790503" cy="448841"/>
          </a:xfrm>
          <a:prstGeom prst="rect">
            <a:avLst/>
          </a:prstGeom>
        </p:spPr>
        <p:txBody>
          <a:bodyPr lIns="0" tIns="0" rIns="0" bIns="0" rtlCol="0" anchor="t">
            <a:spAutoFit/>
          </a:bodyPr>
          <a:lstStyle/>
          <a:p>
            <a:pPr marL="457200" indent="-457200">
              <a:lnSpc>
                <a:spcPts val="3483"/>
              </a:lnSpc>
              <a:spcBef>
                <a:spcPct val="0"/>
              </a:spcBef>
              <a:buFont typeface="Arial" panose="020B0604020202020204" pitchFamily="34" charset="0"/>
              <a:buChar char="•"/>
            </a:pPr>
            <a:r>
              <a:rPr lang="en-US" sz="3000" spc="247" dirty="0">
                <a:solidFill>
                  <a:srgbClr val="231F20"/>
                </a:solidFill>
                <a:latin typeface="Times New Roman"/>
                <a:cs typeface="Times New Roman"/>
              </a:rPr>
              <a:t>K-Means Clustering </a:t>
            </a:r>
          </a:p>
        </p:txBody>
      </p:sp>
      <p:sp>
        <p:nvSpPr>
          <p:cNvPr id="12" name="TextBox 23">
            <a:extLst>
              <a:ext uri="{FF2B5EF4-FFF2-40B4-BE49-F238E27FC236}">
                <a16:creationId xmlns:a16="http://schemas.microsoft.com/office/drawing/2014/main" id="{9B36E15B-12AD-EFC5-225F-559BC6009E65}"/>
              </a:ext>
            </a:extLst>
          </p:cNvPr>
          <p:cNvSpPr txBox="1"/>
          <p:nvPr/>
        </p:nvSpPr>
        <p:spPr>
          <a:xfrm>
            <a:off x="4491999" y="6807941"/>
            <a:ext cx="5790503" cy="448841"/>
          </a:xfrm>
          <a:prstGeom prst="rect">
            <a:avLst/>
          </a:prstGeom>
        </p:spPr>
        <p:txBody>
          <a:bodyPr lIns="0" tIns="0" rIns="0" bIns="0" rtlCol="0" anchor="t">
            <a:spAutoFit/>
          </a:bodyPr>
          <a:lstStyle/>
          <a:p>
            <a:pPr marL="457200" indent="-457200">
              <a:lnSpc>
                <a:spcPts val="3483"/>
              </a:lnSpc>
              <a:spcBef>
                <a:spcPct val="0"/>
              </a:spcBef>
              <a:buFont typeface="Arial" panose="020B0604020202020204" pitchFamily="34" charset="0"/>
              <a:buChar char="•"/>
            </a:pPr>
            <a:r>
              <a:rPr lang="en-US" sz="3000" spc="247" dirty="0">
                <a:solidFill>
                  <a:srgbClr val="231F20"/>
                </a:solidFill>
                <a:latin typeface="Times New Roman"/>
                <a:cs typeface="Times New Roman"/>
              </a:rPr>
              <a:t>Market Basket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19" name="Group 19"/>
          <p:cNvGrpSpPr/>
          <p:nvPr/>
        </p:nvGrpSpPr>
        <p:grpSpPr>
          <a:xfrm>
            <a:off x="0" y="0"/>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txBody>
            <a:bodyPr/>
            <a:lstStyle/>
            <a:p>
              <a:endParaRPr lang="en-US"/>
            </a:p>
          </p:txBody>
        </p:sp>
        <p:sp>
          <p:nvSpPr>
            <p:cNvPr id="21" name="TextBox 21"/>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349317"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Remy</a:t>
            </a:r>
          </a:p>
          <a:p>
            <a:pPr algn="ctr">
              <a:lnSpc>
                <a:spcPts val="3286"/>
              </a:lnSpc>
            </a:pPr>
            <a:r>
              <a:rPr lang="en-US" sz="2738" spc="136">
                <a:solidFill>
                  <a:srgbClr val="FFFBFB"/>
                </a:solidFill>
                <a:latin typeface="Open Sauce"/>
              </a:rPr>
              <a:t>Marsh</a:t>
            </a:r>
          </a:p>
        </p:txBody>
      </p:sp>
      <p:sp>
        <p:nvSpPr>
          <p:cNvPr id="23" name="TextBox 23"/>
          <p:cNvSpPr txBox="1"/>
          <p:nvPr/>
        </p:nvSpPr>
        <p:spPr>
          <a:xfrm>
            <a:off x="2563861"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24" name="TextBox 24"/>
          <p:cNvSpPr txBox="1"/>
          <p:nvPr/>
        </p:nvSpPr>
        <p:spPr>
          <a:xfrm>
            <a:off x="6076812" y="6423761"/>
            <a:ext cx="2516641"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Everest Cantu</a:t>
            </a:r>
          </a:p>
        </p:txBody>
      </p:sp>
      <p:sp>
        <p:nvSpPr>
          <p:cNvPr id="25" name="TextBox 25"/>
          <p:cNvSpPr txBox="1"/>
          <p:nvPr/>
        </p:nvSpPr>
        <p:spPr>
          <a:xfrm>
            <a:off x="6184084"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Marketing </a:t>
            </a:r>
          </a:p>
        </p:txBody>
      </p:sp>
      <p:sp>
        <p:nvSpPr>
          <p:cNvPr id="26" name="TextBox 26"/>
          <p:cNvSpPr txBox="1"/>
          <p:nvPr/>
        </p:nvSpPr>
        <p:spPr>
          <a:xfrm>
            <a:off x="9588519"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Drew Holloway</a:t>
            </a:r>
          </a:p>
        </p:txBody>
      </p:sp>
      <p:sp>
        <p:nvSpPr>
          <p:cNvPr id="27" name="TextBox 27"/>
          <p:cNvSpPr txBox="1"/>
          <p:nvPr/>
        </p:nvSpPr>
        <p:spPr>
          <a:xfrm>
            <a:off x="9803063"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Business Head</a:t>
            </a:r>
          </a:p>
        </p:txBody>
      </p:sp>
      <p:sp>
        <p:nvSpPr>
          <p:cNvPr id="28" name="TextBox 28"/>
          <p:cNvSpPr txBox="1"/>
          <p:nvPr/>
        </p:nvSpPr>
        <p:spPr>
          <a:xfrm>
            <a:off x="13207498"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Morgan Maxwell</a:t>
            </a:r>
          </a:p>
        </p:txBody>
      </p:sp>
      <p:sp>
        <p:nvSpPr>
          <p:cNvPr id="29" name="TextBox 29"/>
          <p:cNvSpPr txBox="1"/>
          <p:nvPr/>
        </p:nvSpPr>
        <p:spPr>
          <a:xfrm>
            <a:off x="13422042"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30" name="TextBox 30"/>
          <p:cNvSpPr txBox="1"/>
          <p:nvPr/>
        </p:nvSpPr>
        <p:spPr>
          <a:xfrm>
            <a:off x="2346958" y="303256"/>
            <a:ext cx="12680040" cy="2283830"/>
          </a:xfrm>
          <a:prstGeom prst="rect">
            <a:avLst/>
          </a:prstGeom>
        </p:spPr>
        <p:txBody>
          <a:bodyPr wrap="square" lIns="0" tIns="0" rIns="0" bIns="0" rtlCol="0" anchor="t">
            <a:spAutoFit/>
          </a:bodyPr>
          <a:lstStyle/>
          <a:p>
            <a:pPr algn="ctr">
              <a:lnSpc>
                <a:spcPts val="5862"/>
              </a:lnSpc>
              <a:spcBef>
                <a:spcPct val="0"/>
              </a:spcBef>
            </a:pPr>
            <a:r>
              <a:rPr lang="en-US" sz="6000" spc="816" dirty="0">
                <a:solidFill>
                  <a:srgbClr val="FFFFFF"/>
                </a:solidFill>
                <a:latin typeface="Times New Roman" panose="02020603050405020304" pitchFamily="18" charset="0"/>
                <a:cs typeface="Times New Roman" panose="02020603050405020304" pitchFamily="18" charset="0"/>
              </a:rPr>
              <a:t>Visualizing Market Basket Recommendations with Word Clouds</a:t>
            </a:r>
          </a:p>
        </p:txBody>
      </p:sp>
      <p:sp>
        <p:nvSpPr>
          <p:cNvPr id="31" name="Freeform 31"/>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2" name="Freeform 32"/>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3" name="Freeform 33"/>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4" name="Picture 3" descr="A close-up of a word cloud&#10;&#10;Description automatically generated">
            <a:extLst>
              <a:ext uri="{FF2B5EF4-FFF2-40B4-BE49-F238E27FC236}">
                <a16:creationId xmlns:a16="http://schemas.microsoft.com/office/drawing/2014/main" id="{6524FD4A-EC34-9891-1EEA-7CD0D81349E5}"/>
              </a:ext>
            </a:extLst>
          </p:cNvPr>
          <p:cNvPicPr>
            <a:picLocks noChangeAspect="1"/>
          </p:cNvPicPr>
          <p:nvPr/>
        </p:nvPicPr>
        <p:blipFill>
          <a:blip r:embed="rId9"/>
          <a:stretch>
            <a:fillRect/>
          </a:stretch>
        </p:blipFill>
        <p:spPr>
          <a:xfrm>
            <a:off x="4159999" y="4152360"/>
            <a:ext cx="9474358" cy="5068380"/>
          </a:xfrm>
          <a:prstGeom prst="rect">
            <a:avLst/>
          </a:prstGeom>
        </p:spPr>
      </p:pic>
    </p:spTree>
    <p:extLst>
      <p:ext uri="{BB962C8B-B14F-4D97-AF65-F5344CB8AC3E}">
        <p14:creationId xmlns:p14="http://schemas.microsoft.com/office/powerpoint/2010/main" val="3734712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 name="Freeform 3"/>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7010398" y="800100"/>
            <a:ext cx="6246725" cy="820738"/>
          </a:xfrm>
          <a:prstGeom prst="rect">
            <a:avLst/>
          </a:prstGeom>
        </p:spPr>
        <p:txBody>
          <a:bodyPr lIns="0" tIns="0" rIns="0" bIns="0" rtlCol="0" anchor="t">
            <a:spAutoFit/>
          </a:bodyPr>
          <a:lstStyle/>
          <a:p>
            <a:pPr algn="l">
              <a:lnSpc>
                <a:spcPts val="6405"/>
              </a:lnSpc>
            </a:pPr>
            <a:r>
              <a:rPr lang="en-US" sz="6000" spc="226">
                <a:solidFill>
                  <a:srgbClr val="040506"/>
                </a:solidFill>
                <a:latin typeface="Times New Roman" panose="02020603050405020304" pitchFamily="18" charset="0"/>
                <a:cs typeface="Times New Roman" panose="02020603050405020304" pitchFamily="18" charset="0"/>
              </a:rPr>
              <a:t>CONCLUSION</a:t>
            </a:r>
          </a:p>
        </p:txBody>
      </p:sp>
      <p:sp>
        <p:nvSpPr>
          <p:cNvPr id="8" name="TextBox 8"/>
          <p:cNvSpPr txBox="1"/>
          <p:nvPr/>
        </p:nvSpPr>
        <p:spPr>
          <a:xfrm>
            <a:off x="7010398" y="1940931"/>
            <a:ext cx="9594108" cy="7068666"/>
          </a:xfrm>
          <a:prstGeom prst="rect">
            <a:avLst/>
          </a:prstGeom>
        </p:spPr>
        <p:txBody>
          <a:bodyPr wrap="square" lIns="0" tIns="0" rIns="0" bIns="0" rtlCol="0" anchor="t">
            <a:spAutoFit/>
          </a:bodyPr>
          <a:lstStyle/>
          <a:p>
            <a:pPr marL="342900" indent="-342900" algn="l">
              <a:lnSpc>
                <a:spcPct val="200000"/>
              </a:lnSpc>
              <a:buFont typeface="Arial" panose="020B0604020202020204" pitchFamily="34" charset="0"/>
              <a:buChar char="•"/>
            </a:pPr>
            <a:r>
              <a:rPr lang="en-US" sz="2318" b="1" spc="227">
                <a:solidFill>
                  <a:srgbClr val="397D5A"/>
                </a:solidFill>
                <a:latin typeface="Times New Roman" panose="02020603050405020304" pitchFamily="18" charset="0"/>
                <a:cs typeface="Times New Roman" panose="02020603050405020304" pitchFamily="18" charset="0"/>
              </a:rPr>
              <a:t>e-Shop as a Key Channel: </a:t>
            </a:r>
            <a:r>
              <a:rPr lang="en-US" sz="2000">
                <a:latin typeface="Times New Roman" panose="02020603050405020304" pitchFamily="18" charset="0"/>
                <a:cs typeface="Times New Roman" panose="02020603050405020304" pitchFamily="18" charset="0"/>
              </a:rPr>
              <a:t>The e-Shop platform plays a crucial role in customer retention and generating higher average order values.</a:t>
            </a:r>
          </a:p>
          <a:p>
            <a:pPr marL="342900" indent="-342900" algn="l">
              <a:lnSpc>
                <a:spcPct val="200000"/>
              </a:lnSpc>
              <a:buFont typeface="Arial" panose="020B0604020202020204" pitchFamily="34" charset="0"/>
              <a:buChar char="•"/>
            </a:pPr>
            <a:r>
              <a:rPr lang="en-US" sz="2318" b="1" spc="227">
                <a:solidFill>
                  <a:srgbClr val="397D5A"/>
                </a:solidFill>
                <a:latin typeface="Times New Roman" panose="02020603050405020304" pitchFamily="18" charset="0"/>
                <a:cs typeface="Times New Roman" panose="02020603050405020304" pitchFamily="18" charset="0"/>
              </a:rPr>
              <a:t>Targeted Marketing Strategies:</a:t>
            </a:r>
            <a:r>
              <a:rPr lang="en-US" sz="2000">
                <a:latin typeface="Times New Roman" panose="02020603050405020304" pitchFamily="18" charset="0"/>
                <a:cs typeface="Times New Roman" panose="02020603050405020304" pitchFamily="18" charset="0"/>
              </a:rPr>
              <a:t> Leveraging insights from cohort and cluster analyses, targeted marketing efforts can be developed to enhance customer retention, particularly for valuable customer segments identified in Cluster 2.</a:t>
            </a:r>
          </a:p>
          <a:p>
            <a:pPr marL="342900" indent="-342900" algn="l">
              <a:lnSpc>
                <a:spcPct val="200000"/>
              </a:lnSpc>
              <a:buFont typeface="Arial" panose="020B0604020202020204" pitchFamily="34" charset="0"/>
              <a:buChar char="•"/>
            </a:pPr>
            <a:r>
              <a:rPr lang="en-US" sz="2318" b="1" spc="227">
                <a:solidFill>
                  <a:srgbClr val="397D5A"/>
                </a:solidFill>
                <a:latin typeface="Times New Roman" panose="02020603050405020304" pitchFamily="18" charset="0"/>
                <a:cs typeface="Times New Roman" panose="02020603050405020304" pitchFamily="18" charset="0"/>
              </a:rPr>
              <a:t>Product Bundling Opportunities: </a:t>
            </a:r>
            <a:r>
              <a:rPr lang="en-US" sz="2000">
                <a:latin typeface="Times New Roman" panose="02020603050405020304" pitchFamily="18" charset="0"/>
                <a:cs typeface="Times New Roman" panose="02020603050405020304" pitchFamily="18" charset="0"/>
              </a:rPr>
              <a:t>Identifying complementary products through market basket analysis can lead to effective bundling strategies, driving higher order values and improving customer satisfaction.</a:t>
            </a:r>
          </a:p>
          <a:p>
            <a:pPr marL="342900" indent="-342900" algn="l">
              <a:lnSpc>
                <a:spcPct val="200000"/>
              </a:lnSpc>
              <a:buFont typeface="Arial" panose="020B0604020202020204" pitchFamily="34" charset="0"/>
              <a:buChar char="•"/>
            </a:pPr>
            <a:r>
              <a:rPr lang="en-US" sz="2318" b="1" spc="227">
                <a:solidFill>
                  <a:srgbClr val="397D5A"/>
                </a:solidFill>
                <a:latin typeface="Times New Roman" panose="02020603050405020304" pitchFamily="18" charset="0"/>
                <a:cs typeface="Times New Roman" panose="02020603050405020304" pitchFamily="18" charset="0"/>
              </a:rPr>
              <a:t>Retention and Loyalty Enhancement: </a:t>
            </a:r>
            <a:r>
              <a:rPr lang="en-US" sz="2000">
                <a:latin typeface="Times New Roman" panose="02020603050405020304" pitchFamily="18" charset="0"/>
                <a:cs typeface="Times New Roman" panose="02020603050405020304" pitchFamily="18" charset="0"/>
              </a:rPr>
              <a:t>Focused retention strategies, especially for general dentists and other high-value customer groups, are essential to sustain long-term loyalty and revenue growth.</a:t>
            </a:r>
            <a:endParaRPr lang="en-US" sz="2000" spc="180">
              <a:solidFill>
                <a:srgbClr val="231F2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5666706-13B9-00E0-4C7B-510E0F3B5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325732"/>
            <a:ext cx="5463882" cy="96355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19" name="TextBox 19"/>
          <p:cNvSpPr txBox="1"/>
          <p:nvPr/>
        </p:nvSpPr>
        <p:spPr>
          <a:xfrm>
            <a:off x="838200" y="1409486"/>
            <a:ext cx="7845600" cy="756617"/>
          </a:xfrm>
          <a:prstGeom prst="rect">
            <a:avLst/>
          </a:prstGeom>
        </p:spPr>
        <p:txBody>
          <a:bodyPr lIns="0" tIns="0" rIns="0" bIns="0" rtlCol="0" anchor="t">
            <a:spAutoFit/>
          </a:bodyPr>
          <a:lstStyle/>
          <a:p>
            <a:pPr marL="0" lvl="0" indent="0" algn="l">
              <a:lnSpc>
                <a:spcPts val="5862"/>
              </a:lnSpc>
              <a:spcBef>
                <a:spcPct val="0"/>
              </a:spcBef>
            </a:pPr>
            <a:r>
              <a:rPr lang="en-US" sz="6000" spc="226">
                <a:solidFill>
                  <a:srgbClr val="040506"/>
                </a:solidFill>
                <a:latin typeface="Times New Roman" panose="02020603050405020304" pitchFamily="18" charset="0"/>
                <a:cs typeface="Times New Roman" panose="02020603050405020304" pitchFamily="18" charset="0"/>
              </a:rPr>
              <a:t>REFERENCES</a:t>
            </a:r>
          </a:p>
        </p:txBody>
      </p:sp>
      <p:sp>
        <p:nvSpPr>
          <p:cNvPr id="20" name="TextBox 20"/>
          <p:cNvSpPr txBox="1"/>
          <p:nvPr/>
        </p:nvSpPr>
        <p:spPr>
          <a:xfrm>
            <a:off x="838200" y="2703088"/>
            <a:ext cx="16262791" cy="6838282"/>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300" spc="226" err="1">
                <a:solidFill>
                  <a:srgbClr val="040506"/>
                </a:solidFill>
                <a:latin typeface="Times New Roman" panose="02020603050405020304" pitchFamily="18" charset="0"/>
                <a:cs typeface="Times New Roman" panose="02020603050405020304" pitchFamily="18" charset="0"/>
              </a:rPr>
              <a:t>Tavakoli</a:t>
            </a:r>
            <a:r>
              <a:rPr lang="en-US" sz="2300" spc="226">
                <a:solidFill>
                  <a:srgbClr val="040506"/>
                </a:solidFill>
                <a:latin typeface="Times New Roman" panose="02020603050405020304" pitchFamily="18" charset="0"/>
                <a:cs typeface="Times New Roman" panose="02020603050405020304" pitchFamily="18" charset="0"/>
              </a:rPr>
              <a:t>, M., </a:t>
            </a:r>
            <a:r>
              <a:rPr lang="en-US" sz="2300" spc="226" err="1">
                <a:solidFill>
                  <a:srgbClr val="040506"/>
                </a:solidFill>
                <a:latin typeface="Times New Roman" panose="02020603050405020304" pitchFamily="18" charset="0"/>
                <a:cs typeface="Times New Roman" panose="02020603050405020304" pitchFamily="18" charset="0"/>
              </a:rPr>
              <a:t>Ghanavati-Nejad</a:t>
            </a:r>
            <a:r>
              <a:rPr lang="en-US" sz="2300" spc="226">
                <a:solidFill>
                  <a:srgbClr val="040506"/>
                </a:solidFill>
                <a:latin typeface="Times New Roman" panose="02020603050405020304" pitchFamily="18" charset="0"/>
                <a:cs typeface="Times New Roman" panose="02020603050405020304" pitchFamily="18" charset="0"/>
              </a:rPr>
              <a:t>, M., </a:t>
            </a:r>
            <a:r>
              <a:rPr lang="en-US" sz="2300" spc="226" err="1">
                <a:solidFill>
                  <a:srgbClr val="040506"/>
                </a:solidFill>
                <a:latin typeface="Times New Roman" panose="02020603050405020304" pitchFamily="18" charset="0"/>
                <a:cs typeface="Times New Roman" panose="02020603050405020304" pitchFamily="18" charset="0"/>
              </a:rPr>
              <a:t>Tajally</a:t>
            </a:r>
            <a:r>
              <a:rPr lang="en-US" sz="2300" spc="226">
                <a:solidFill>
                  <a:srgbClr val="040506"/>
                </a:solidFill>
                <a:latin typeface="Times New Roman" panose="02020603050405020304" pitchFamily="18" charset="0"/>
                <a:cs typeface="Times New Roman" panose="02020603050405020304" pitchFamily="18" charset="0"/>
              </a:rPr>
              <a:t>, A., &amp; </a:t>
            </a:r>
            <a:r>
              <a:rPr lang="en-US" sz="2300" spc="226" err="1">
                <a:solidFill>
                  <a:srgbClr val="040506"/>
                </a:solidFill>
                <a:latin typeface="Times New Roman" panose="02020603050405020304" pitchFamily="18" charset="0"/>
                <a:cs typeface="Times New Roman" panose="02020603050405020304" pitchFamily="18" charset="0"/>
              </a:rPr>
              <a:t>Sheikhalishahi</a:t>
            </a:r>
            <a:r>
              <a:rPr lang="en-US" sz="2300" spc="226">
                <a:solidFill>
                  <a:srgbClr val="040506"/>
                </a:solidFill>
                <a:latin typeface="Times New Roman" panose="02020603050405020304" pitchFamily="18" charset="0"/>
                <a:cs typeface="Times New Roman" panose="02020603050405020304" pitchFamily="18" charset="0"/>
              </a:rPr>
              <a:t>, M. (2023, May 8). LRFM- based association rule mining for dentistry services patterns identification (Case study: a dental center in Iran). </a:t>
            </a:r>
            <a:r>
              <a:rPr lang="en-US" sz="2300">
                <a:latin typeface="Times New Roman"/>
                <a:cs typeface="Times New Roman"/>
                <a:hlinkClick r:id="rId3"/>
              </a:rPr>
              <a:t>https://doi.org/10.21203/rs.3.rs-2139952/v1</a:t>
            </a:r>
            <a:endParaRPr lang="en-US" sz="2300">
              <a:latin typeface="Times New Roman"/>
              <a:cs typeface="Times New Roman"/>
            </a:endParaRPr>
          </a:p>
          <a:p>
            <a:pPr marL="342900" indent="-342900">
              <a:lnSpc>
                <a:spcPct val="150000"/>
              </a:lnSpc>
              <a:buFont typeface="Arial" panose="020B0604020202020204" pitchFamily="34" charset="0"/>
              <a:buChar char="•"/>
            </a:pPr>
            <a:r>
              <a:rPr lang="en-US" sz="2300" spc="226" err="1">
                <a:solidFill>
                  <a:srgbClr val="040506"/>
                </a:solidFill>
                <a:latin typeface="Times New Roman" panose="02020603050405020304" pitchFamily="18" charset="0"/>
                <a:cs typeface="Times New Roman" panose="02020603050405020304" pitchFamily="18" charset="0"/>
              </a:rPr>
              <a:t>Bohorquez</a:t>
            </a:r>
            <a:r>
              <a:rPr lang="en-US" sz="2300" spc="226">
                <a:solidFill>
                  <a:srgbClr val="040506"/>
                </a:solidFill>
                <a:latin typeface="Times New Roman" panose="02020603050405020304" pitchFamily="18" charset="0"/>
                <a:cs typeface="Times New Roman" panose="02020603050405020304" pitchFamily="18" charset="0"/>
              </a:rPr>
              <a:t>, N. (2021, August 26). Cohort Analysis with Python&amp;#8217;s matplotlib, pandas, </a:t>
            </a:r>
            <a:r>
              <a:rPr lang="en-US" sz="2300" spc="226" err="1">
                <a:solidFill>
                  <a:srgbClr val="040506"/>
                </a:solidFill>
                <a:latin typeface="Times New Roman" panose="02020603050405020304" pitchFamily="18" charset="0"/>
                <a:cs typeface="Times New Roman" panose="02020603050405020304" pitchFamily="18" charset="0"/>
              </a:rPr>
              <a:t>numpy</a:t>
            </a:r>
            <a:r>
              <a:rPr lang="en-US" sz="2300" spc="226">
                <a:solidFill>
                  <a:srgbClr val="040506"/>
                </a:solidFill>
                <a:latin typeface="Times New Roman" panose="02020603050405020304" pitchFamily="18" charset="0"/>
                <a:cs typeface="Times New Roman" panose="02020603050405020304" pitchFamily="18" charset="0"/>
              </a:rPr>
              <a:t> and datetime. </a:t>
            </a:r>
            <a:r>
              <a:rPr lang="en-US" sz="2300" spc="226" err="1">
                <a:solidFill>
                  <a:srgbClr val="040506"/>
                </a:solidFill>
                <a:latin typeface="Times New Roman" panose="02020603050405020304" pitchFamily="18" charset="0"/>
                <a:cs typeface="Times New Roman" panose="02020603050405020304" pitchFamily="18" charset="0"/>
              </a:rPr>
              <a:t>ActiveState</a:t>
            </a:r>
            <a:r>
              <a:rPr lang="en-US" sz="2300" spc="226">
                <a:solidFill>
                  <a:srgbClr val="040506"/>
                </a:solidFill>
                <a:latin typeface="Times New Roman" panose="02020603050405020304" pitchFamily="18" charset="0"/>
                <a:cs typeface="Times New Roman" panose="02020603050405020304" pitchFamily="18" charset="0"/>
              </a:rPr>
              <a:t>. </a:t>
            </a:r>
            <a:r>
              <a:rPr lang="en-US" sz="2300">
                <a:latin typeface="Times New Roman"/>
                <a:cs typeface="Times New Roman"/>
                <a:hlinkClick r:id="rId4"/>
              </a:rPr>
              <a:t>https://www.activestate.com/blog/cohort-analysis-with-python/</a:t>
            </a:r>
            <a:endParaRPr lang="en-US" sz="2300">
              <a:latin typeface="Times New Roman"/>
              <a:cs typeface="Times New Roman"/>
            </a:endParaRPr>
          </a:p>
          <a:p>
            <a:pPr marL="342900" indent="-342900">
              <a:lnSpc>
                <a:spcPct val="150000"/>
              </a:lnSpc>
              <a:buFont typeface="Arial" panose="020B0604020202020204" pitchFamily="34" charset="0"/>
              <a:buChar char="•"/>
            </a:pPr>
            <a:r>
              <a:rPr lang="en-US" sz="2300" spc="226">
                <a:solidFill>
                  <a:srgbClr val="040506"/>
                </a:solidFill>
                <a:latin typeface="Times New Roman" panose="02020603050405020304" pitchFamily="18" charset="0"/>
                <a:cs typeface="Times New Roman" panose="02020603050405020304" pitchFamily="18" charset="0"/>
              </a:rPr>
              <a:t>Straumann Group. (n.d.). </a:t>
            </a:r>
            <a:r>
              <a:rPr lang="en-US" sz="2300">
                <a:latin typeface="Times New Roman"/>
                <a:cs typeface="Times New Roman"/>
                <a:hlinkClick r:id="rId5"/>
              </a:rPr>
              <a:t>https://www.straumann.com/</a:t>
            </a:r>
          </a:p>
          <a:p>
            <a:pPr marL="342900" indent="-342900" rtl="0">
              <a:lnSpc>
                <a:spcPct val="150000"/>
              </a:lnSpc>
              <a:buFont typeface="Arial" panose="020B0604020202020204" pitchFamily="34" charset="0"/>
              <a:buChar char="•"/>
            </a:pPr>
            <a:r>
              <a:rPr lang="en-US" sz="2300" spc="226" err="1">
                <a:solidFill>
                  <a:srgbClr val="040506"/>
                </a:solidFill>
                <a:latin typeface="Times New Roman" panose="02020603050405020304" pitchFamily="18" charset="0"/>
                <a:cs typeface="Times New Roman" panose="02020603050405020304" pitchFamily="18" charset="0"/>
              </a:rPr>
              <a:t>Mangano</a:t>
            </a:r>
            <a:r>
              <a:rPr lang="en-US" sz="2300" spc="226">
                <a:solidFill>
                  <a:srgbClr val="040506"/>
                </a:solidFill>
                <a:latin typeface="Times New Roman" panose="02020603050405020304" pitchFamily="18" charset="0"/>
                <a:cs typeface="Times New Roman" panose="02020603050405020304" pitchFamily="18" charset="0"/>
              </a:rPr>
              <a:t>, F., Masunda, D., </a:t>
            </a:r>
            <a:r>
              <a:rPr lang="en-US" sz="2300" spc="226" err="1">
                <a:solidFill>
                  <a:srgbClr val="040506"/>
                </a:solidFill>
                <a:latin typeface="Times New Roman" panose="02020603050405020304" pitchFamily="18" charset="0"/>
                <a:cs typeface="Times New Roman" panose="02020603050405020304" pitchFamily="18" charset="0"/>
              </a:rPr>
              <a:t>Napoletano</a:t>
            </a:r>
            <a:r>
              <a:rPr lang="en-US" sz="2300" spc="226">
                <a:solidFill>
                  <a:srgbClr val="040506"/>
                </a:solidFill>
                <a:latin typeface="Times New Roman" panose="02020603050405020304" pitchFamily="18" charset="0"/>
                <a:cs typeface="Times New Roman" panose="02020603050405020304" pitchFamily="18" charset="0"/>
              </a:rPr>
              <a:t>, S., &amp; </a:t>
            </a:r>
            <a:r>
              <a:rPr lang="en-US" sz="2300" spc="226" err="1">
                <a:solidFill>
                  <a:srgbClr val="040506"/>
                </a:solidFill>
                <a:latin typeface="Times New Roman" panose="02020603050405020304" pitchFamily="18" charset="0"/>
                <a:cs typeface="Times New Roman" panose="02020603050405020304" pitchFamily="18" charset="0"/>
              </a:rPr>
              <a:t>Admakin</a:t>
            </a:r>
            <a:r>
              <a:rPr lang="en-US" sz="2300" spc="226">
                <a:solidFill>
                  <a:srgbClr val="040506"/>
                </a:solidFill>
                <a:latin typeface="Times New Roman" panose="02020603050405020304" pitchFamily="18" charset="0"/>
                <a:cs typeface="Times New Roman" panose="02020603050405020304" pitchFamily="18" charset="0"/>
              </a:rPr>
              <a:t>, O. (2021). The future of dental implant surfaces: A biomimetic surface with regenerative and anti-infection properties. Frontiers in Bioengineering and Biotechnology, 9, 653305. </a:t>
            </a:r>
            <a:r>
              <a:rPr lang="en-US" sz="2300">
                <a:effectLst/>
                <a:hlinkClick r:id="rId6" tooltip="https://doi.org/10.3389/fbioe.2021.653305"/>
              </a:rPr>
              <a:t>https://doi.org/10.3389/fbioe.2021.653305</a:t>
            </a:r>
            <a:endParaRPr lang="en-US" sz="2300">
              <a:effectLst/>
            </a:endParaRPr>
          </a:p>
          <a:p>
            <a:pPr marL="342900" indent="-342900" rtl="0">
              <a:lnSpc>
                <a:spcPct val="150000"/>
              </a:lnSpc>
              <a:buFont typeface="Arial" panose="020B0604020202020204" pitchFamily="34" charset="0"/>
              <a:buChar char="•"/>
            </a:pPr>
            <a:r>
              <a:rPr lang="en-US" sz="2300" spc="226">
                <a:solidFill>
                  <a:srgbClr val="040506"/>
                </a:solidFill>
                <a:latin typeface="Times New Roman" panose="02020603050405020304" pitchFamily="18" charset="0"/>
                <a:cs typeface="Times New Roman" panose="02020603050405020304" pitchFamily="18" charset="0"/>
              </a:rPr>
              <a:t>Kushal, S., Kumari, P., &amp; Mehta, N. (2020). Customer segmentation in healthcare using clustering techniques: A survey. International Journal of Intelligent Engineering &amp; Systems, 13(6), 243-256. </a:t>
            </a:r>
            <a:r>
              <a:rPr lang="en-US" sz="2300">
                <a:effectLst/>
                <a:hlinkClick r:id="rId7" tooltip="https://doi.org/10.22266/ijies2020.1231.22"/>
              </a:rPr>
              <a:t>https://doi.org/10.22266/ijies2020.1231.22</a:t>
            </a:r>
            <a:endParaRPr lang="en-US" sz="2300">
              <a:effectLst/>
            </a:endParaRPr>
          </a:p>
          <a:p>
            <a:pPr marL="457200" indent="-457200">
              <a:lnSpc>
                <a:spcPct val="150000"/>
              </a:lnSpc>
              <a:buFont typeface="Arial" panose="020B0604020202020204" pitchFamily="34" charset="0"/>
              <a:buChar char="•"/>
            </a:pPr>
            <a:endParaRPr lang="en-US" sz="2300">
              <a:latin typeface="Times New Roman"/>
              <a:cs typeface="Times New Roman"/>
            </a:endParaRPr>
          </a:p>
        </p:txBody>
      </p:sp>
      <p:sp>
        <p:nvSpPr>
          <p:cNvPr id="36" name="Freeform 36"/>
          <p:cNvSpPr/>
          <p:nvPr/>
        </p:nvSpPr>
        <p:spPr>
          <a:xfrm>
            <a:off x="21900" y="9404862"/>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7" name="Group 37"/>
          <p:cNvGrpSpPr/>
          <p:nvPr/>
        </p:nvGrpSpPr>
        <p:grpSpPr>
          <a:xfrm>
            <a:off x="10776043" y="-2524707"/>
            <a:ext cx="3964049" cy="396404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39" name="TextBox 3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0" name="Freeform 40"/>
          <p:cNvSpPr/>
          <p:nvPr/>
        </p:nvSpPr>
        <p:spPr>
          <a:xfrm>
            <a:off x="11752828" y="-64057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41" name="Group 41"/>
          <p:cNvGrpSpPr/>
          <p:nvPr/>
        </p:nvGrpSpPr>
        <p:grpSpPr>
          <a:xfrm>
            <a:off x="-904968" y="8918951"/>
            <a:ext cx="2649263" cy="264926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43" name="TextBox 43"/>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600200" y="4152900"/>
            <a:ext cx="15392400" cy="1745414"/>
          </a:xfrm>
          <a:prstGeom prst="rect">
            <a:avLst/>
          </a:prstGeom>
        </p:spPr>
        <p:txBody>
          <a:bodyPr wrap="square" lIns="0" tIns="0" rIns="0" bIns="0" rtlCol="0" anchor="t">
            <a:spAutoFit/>
          </a:bodyPr>
          <a:lstStyle/>
          <a:p>
            <a:pPr algn="ctr">
              <a:lnSpc>
                <a:spcPts val="14776"/>
              </a:lnSpc>
            </a:pPr>
            <a:r>
              <a:rPr lang="en-US" sz="10710" spc="816">
                <a:solidFill>
                  <a:srgbClr val="FFFFFF"/>
                </a:solidFill>
                <a:latin typeface="Times New Roman" panose="02020603050405020304" pitchFamily="18" charset="0"/>
                <a:cs typeface="Times New Roman" panose="02020603050405020304" pitchFamily="18" charset="0"/>
              </a:rPr>
              <a:t>THANK YOU</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91521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3" name="Group 23"/>
          <p:cNvGrpSpPr/>
          <p:nvPr/>
        </p:nvGrpSpPr>
        <p:grpSpPr>
          <a:xfrm>
            <a:off x="7309182" y="546001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25" name="Group 25"/>
          <p:cNvGrpSpPr/>
          <p:nvPr/>
        </p:nvGrpSpPr>
        <p:grpSpPr>
          <a:xfrm>
            <a:off x="7449560" y="6112798"/>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27" name="Group 27"/>
          <p:cNvGrpSpPr/>
          <p:nvPr/>
        </p:nvGrpSpPr>
        <p:grpSpPr>
          <a:xfrm>
            <a:off x="7755734" y="5637362"/>
            <a:ext cx="5916664" cy="15378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29" name="Group 29"/>
          <p:cNvGrpSpPr/>
          <p:nvPr/>
        </p:nvGrpSpPr>
        <p:grpSpPr>
          <a:xfrm>
            <a:off x="10762591" y="7347891"/>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31" name="Group 31"/>
          <p:cNvGrpSpPr/>
          <p:nvPr/>
        </p:nvGrpSpPr>
        <p:grpSpPr>
          <a:xfrm>
            <a:off x="11450038" y="8000677"/>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33" name="Group 33"/>
          <p:cNvGrpSpPr/>
          <p:nvPr/>
        </p:nvGrpSpPr>
        <p:grpSpPr>
          <a:xfrm>
            <a:off x="5518354" y="7525241"/>
            <a:ext cx="5918974" cy="15378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35" name="Freeform 35"/>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6" name="Freeform 36"/>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7" name="Freeform 37"/>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8" name="TextBox 38"/>
          <p:cNvSpPr txBox="1"/>
          <p:nvPr/>
        </p:nvSpPr>
        <p:spPr>
          <a:xfrm>
            <a:off x="461923" y="885607"/>
            <a:ext cx="5363086" cy="2020553"/>
          </a:xfrm>
          <a:prstGeom prst="rect">
            <a:avLst/>
          </a:prstGeom>
        </p:spPr>
        <p:txBody>
          <a:bodyPr wrap="square" lIns="0" tIns="0" rIns="0" bIns="0" rtlCol="0" anchor="t">
            <a:spAutoFit/>
          </a:bodyPr>
          <a:lstStyle/>
          <a:p>
            <a:pPr marL="0" lvl="0" indent="0" algn="l">
              <a:lnSpc>
                <a:spcPts val="8206"/>
              </a:lnSpc>
              <a:spcBef>
                <a:spcPct val="0"/>
              </a:spcBef>
            </a:pPr>
            <a:r>
              <a:rPr lang="en-US" sz="6000" spc="773">
                <a:solidFill>
                  <a:srgbClr val="FFFFFF"/>
                </a:solidFill>
                <a:latin typeface="Times New Roman" panose="02020603050405020304" pitchFamily="18" charset="0"/>
                <a:cs typeface="Times New Roman" panose="02020603050405020304" pitchFamily="18" charset="0"/>
              </a:rPr>
              <a:t>PROBLEM STATEMENT</a:t>
            </a:r>
          </a:p>
        </p:txBody>
      </p:sp>
      <p:sp>
        <p:nvSpPr>
          <p:cNvPr id="39" name="TextBox 39"/>
          <p:cNvSpPr txBox="1"/>
          <p:nvPr/>
        </p:nvSpPr>
        <p:spPr>
          <a:xfrm>
            <a:off x="9713584" y="1675054"/>
            <a:ext cx="3636065" cy="1231106"/>
          </a:xfrm>
          <a:prstGeom prst="rect">
            <a:avLst/>
          </a:prstGeom>
        </p:spPr>
        <p:txBody>
          <a:bodyPr wrap="square" lIns="0" tIns="0" rIns="0" bIns="0" rtlCol="0" anchor="t">
            <a:spAutoFit/>
          </a:bodyPr>
          <a:lstStyle/>
          <a:p>
            <a:r>
              <a:rPr lang="en-US" sz="2000" spc="142" dirty="0">
                <a:solidFill>
                  <a:srgbClr val="FFFFFF"/>
                </a:solidFill>
                <a:latin typeface="Times New Roman" panose="02020603050405020304" pitchFamily="18" charset="0"/>
                <a:cs typeface="Times New Roman" panose="02020603050405020304" pitchFamily="18" charset="0"/>
              </a:rPr>
              <a:t>Identify customer buying patterns to understand and map out the purchasing behaviors.</a:t>
            </a:r>
          </a:p>
        </p:txBody>
      </p:sp>
      <p:sp>
        <p:nvSpPr>
          <p:cNvPr id="40" name="TextBox 40"/>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41" name="TextBox 41"/>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sp>
        <p:nvSpPr>
          <p:cNvPr id="42" name="TextBox 42"/>
          <p:cNvSpPr txBox="1"/>
          <p:nvPr/>
        </p:nvSpPr>
        <p:spPr>
          <a:xfrm>
            <a:off x="9144000" y="5648990"/>
            <a:ext cx="4038600" cy="1538883"/>
          </a:xfrm>
          <a:prstGeom prst="rect">
            <a:avLst/>
          </a:prstGeom>
        </p:spPr>
        <p:txBody>
          <a:bodyPr wrap="square" lIns="0" tIns="0" rIns="0" bIns="0" rtlCol="0" anchor="t">
            <a:spAutoFit/>
          </a:bodyPr>
          <a:lstStyle/>
          <a:p>
            <a:pPr lvl="1"/>
            <a:br>
              <a:rPr lang="en-US" sz="2000" spc="142" dirty="0">
                <a:solidFill>
                  <a:srgbClr val="FFFFFF"/>
                </a:solidFill>
                <a:latin typeface="Times New Roman" panose="02020603050405020304" pitchFamily="18" charset="0"/>
                <a:cs typeface="Times New Roman" panose="02020603050405020304" pitchFamily="18" charset="0"/>
              </a:rPr>
            </a:br>
            <a:r>
              <a:rPr lang="en-US" sz="2000" spc="142" dirty="0">
                <a:solidFill>
                  <a:srgbClr val="FFFFFF"/>
                </a:solidFill>
                <a:latin typeface="Times New Roman" panose="02020603050405020304" pitchFamily="18" charset="0"/>
                <a:cs typeface="Times New Roman" panose="02020603050405020304" pitchFamily="18" charset="0"/>
              </a:rPr>
              <a:t>Also segment them for potential bundling opportunities.</a:t>
            </a:r>
          </a:p>
          <a:p>
            <a:pPr lvl="1"/>
            <a:endParaRPr lang="en-US" sz="2000" dirty="0">
              <a:latin typeface="Times New Roman"/>
              <a:ea typeface="+mn-lt"/>
              <a:cs typeface="+mn-lt"/>
            </a:endParaRPr>
          </a:p>
        </p:txBody>
      </p:sp>
      <p:sp>
        <p:nvSpPr>
          <p:cNvPr id="43" name="TextBox 43"/>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sp>
        <p:nvSpPr>
          <p:cNvPr id="44" name="TextBox 44"/>
          <p:cNvSpPr txBox="1"/>
          <p:nvPr/>
        </p:nvSpPr>
        <p:spPr>
          <a:xfrm>
            <a:off x="11927784" y="7832039"/>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
        <p:nvSpPr>
          <p:cNvPr id="45" name="TextBox 45"/>
          <p:cNvSpPr txBox="1"/>
          <p:nvPr/>
        </p:nvSpPr>
        <p:spPr>
          <a:xfrm>
            <a:off x="6407985" y="3556232"/>
            <a:ext cx="3337343" cy="1231106"/>
          </a:xfrm>
          <a:prstGeom prst="rect">
            <a:avLst/>
          </a:prstGeom>
        </p:spPr>
        <p:txBody>
          <a:bodyPr wrap="square" lIns="0" tIns="0" rIns="0" bIns="0" rtlCol="0" anchor="t">
            <a:spAutoFit/>
          </a:bodyPr>
          <a:lstStyle>
            <a:defPPr>
              <a:defRPr lang="en-US"/>
            </a:defPPr>
            <a:lvl1pPr algn="r">
              <a:lnSpc>
                <a:spcPts val="2012"/>
              </a:lnSpc>
              <a:spcBef>
                <a:spcPct val="0"/>
              </a:spcBef>
              <a:defRPr sz="3000" spc="142">
                <a:solidFill>
                  <a:srgbClr val="FFFFFF"/>
                </a:solidFill>
                <a:latin typeface="Times New Roman" panose="02020603050405020304" pitchFamily="18" charset="0"/>
                <a:cs typeface="Times New Roman" panose="02020603050405020304" pitchFamily="18" charset="0"/>
              </a:defRPr>
            </a:lvl1pPr>
          </a:lstStyle>
          <a:p>
            <a:pPr algn="l">
              <a:lnSpc>
                <a:spcPct val="100000"/>
              </a:lnSpc>
            </a:pPr>
            <a:r>
              <a:rPr lang="en-US" sz="2000" dirty="0"/>
              <a:t>Develop Models to segment customers to d</a:t>
            </a:r>
            <a:r>
              <a:rPr lang="en-US" sz="2000" spc="142" dirty="0">
                <a:solidFill>
                  <a:srgbClr val="FFFFFF"/>
                </a:solidFill>
                <a:latin typeface="Times New Roman" panose="02020603050405020304" pitchFamily="18" charset="0"/>
                <a:cs typeface="Times New Roman" panose="02020603050405020304" pitchFamily="18" charset="0"/>
              </a:rPr>
              <a:t>etermine unique needs of each group.</a:t>
            </a:r>
            <a:r>
              <a:rPr lang="en-US" sz="2000" dirty="0"/>
              <a:t> </a:t>
            </a:r>
          </a:p>
        </p:txBody>
      </p:sp>
      <p:sp>
        <p:nvSpPr>
          <p:cNvPr id="46" name="TextBox 46"/>
          <p:cNvSpPr txBox="1"/>
          <p:nvPr/>
        </p:nvSpPr>
        <p:spPr>
          <a:xfrm>
            <a:off x="6130754" y="7687015"/>
            <a:ext cx="3636065" cy="1261243"/>
          </a:xfrm>
          <a:prstGeom prst="rect">
            <a:avLst/>
          </a:prstGeom>
        </p:spPr>
        <p:txBody>
          <a:bodyPr lIns="0" tIns="0" rIns="0" bIns="0" rtlCol="0" anchor="t">
            <a:spAutoFit/>
          </a:bodyPr>
          <a:lstStyle/>
          <a:p>
            <a:pPr>
              <a:lnSpc>
                <a:spcPts val="2012"/>
              </a:lnSpc>
              <a:spcBef>
                <a:spcPct val="0"/>
              </a:spcBef>
            </a:pPr>
            <a:br>
              <a:rPr lang="en-US" sz="2000" spc="142" dirty="0">
                <a:solidFill>
                  <a:srgbClr val="FFFFFF"/>
                </a:solidFill>
                <a:latin typeface="Times New Roman" panose="02020603050405020304" pitchFamily="18" charset="0"/>
                <a:cs typeface="Times New Roman" panose="02020603050405020304" pitchFamily="18" charset="0"/>
              </a:rPr>
            </a:br>
            <a:r>
              <a:rPr lang="en-US" sz="2000" spc="142" dirty="0">
                <a:solidFill>
                  <a:srgbClr val="FFFFFF"/>
                </a:solidFill>
                <a:latin typeface="Times New Roman" panose="02020603050405020304" pitchFamily="18" charset="0"/>
                <a:cs typeface="Times New Roman" panose="02020603050405020304" pitchFamily="18" charset="0"/>
              </a:rPr>
              <a:t>Determine the churn rate and measures to prevent it and for targeted marketing efforts.</a:t>
            </a:r>
          </a:p>
          <a:p>
            <a:pPr marL="0" lvl="0" indent="0" algn="r">
              <a:lnSpc>
                <a:spcPts val="2012"/>
              </a:lnSpc>
              <a:spcBef>
                <a:spcPct val="0"/>
              </a:spcBef>
            </a:pPr>
            <a:endParaRPr lang="en-US" sz="1458" spc="142" dirty="0">
              <a:solidFill>
                <a:srgbClr val="FFFFFF"/>
              </a:solidFill>
              <a:latin typeface="Open Sau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757864" y="2547270"/>
            <a:ext cx="6306960" cy="6309618"/>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endParaRPr lang="en-US"/>
            </a:p>
          </p:txBody>
        </p:sp>
      </p:grpSp>
      <p:grpSp>
        <p:nvGrpSpPr>
          <p:cNvPr id="4" name="Group 4"/>
          <p:cNvGrpSpPr/>
          <p:nvPr/>
        </p:nvGrpSpPr>
        <p:grpSpPr>
          <a:xfrm>
            <a:off x="15035582" y="2145857"/>
            <a:ext cx="2223718" cy="2218402"/>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endParaRPr lang="en-US"/>
            </a:p>
          </p:txBody>
        </p:sp>
      </p:grpSp>
      <p:grpSp>
        <p:nvGrpSpPr>
          <p:cNvPr id="6" name="Group 6"/>
          <p:cNvGrpSpPr/>
          <p:nvPr/>
        </p:nvGrpSpPr>
        <p:grpSpPr>
          <a:xfrm>
            <a:off x="14372985" y="3913002"/>
            <a:ext cx="507082" cy="515722"/>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9" name="Group 9"/>
          <p:cNvGrpSpPr/>
          <p:nvPr/>
        </p:nvGrpSpPr>
        <p:grpSpPr>
          <a:xfrm>
            <a:off x="15035582" y="7039898"/>
            <a:ext cx="2223718" cy="2218402"/>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endParaRPr lang="en-US"/>
            </a:p>
          </p:txBody>
        </p:sp>
      </p:grpSp>
      <p:grpSp>
        <p:nvGrpSpPr>
          <p:cNvPr id="11" name="Group 11"/>
          <p:cNvGrpSpPr/>
          <p:nvPr/>
        </p:nvGrpSpPr>
        <p:grpSpPr>
          <a:xfrm>
            <a:off x="14372985" y="6975433"/>
            <a:ext cx="507082" cy="515722"/>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14" name="Group 14"/>
          <p:cNvGrpSpPr/>
          <p:nvPr/>
        </p:nvGrpSpPr>
        <p:grpSpPr>
          <a:xfrm>
            <a:off x="14513878" y="7124966"/>
            <a:ext cx="219315" cy="216656"/>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endParaRPr lang="en-US"/>
            </a:p>
          </p:txBody>
        </p:sp>
      </p:grpSp>
      <p:grpSp>
        <p:nvGrpSpPr>
          <p:cNvPr id="16" name="Group 16"/>
          <p:cNvGrpSpPr/>
          <p:nvPr/>
        </p:nvGrpSpPr>
        <p:grpSpPr>
          <a:xfrm>
            <a:off x="6562723" y="7039898"/>
            <a:ext cx="2224383" cy="2218402"/>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US"/>
            </a:p>
          </p:txBody>
        </p:sp>
      </p:grpSp>
      <p:grpSp>
        <p:nvGrpSpPr>
          <p:cNvPr id="18" name="Group 18"/>
          <p:cNvGrpSpPr/>
          <p:nvPr/>
        </p:nvGrpSpPr>
        <p:grpSpPr>
          <a:xfrm>
            <a:off x="8942620" y="6975433"/>
            <a:ext cx="507082" cy="515722"/>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21" name="Group 21"/>
          <p:cNvGrpSpPr/>
          <p:nvPr/>
        </p:nvGrpSpPr>
        <p:grpSpPr>
          <a:xfrm>
            <a:off x="9088830" y="7124966"/>
            <a:ext cx="219979" cy="216656"/>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endParaRPr lang="en-US"/>
            </a:p>
          </p:txBody>
        </p:sp>
      </p:grpSp>
      <p:grpSp>
        <p:nvGrpSpPr>
          <p:cNvPr id="23" name="Group 23"/>
          <p:cNvGrpSpPr/>
          <p:nvPr/>
        </p:nvGrpSpPr>
        <p:grpSpPr>
          <a:xfrm>
            <a:off x="6562723" y="2145857"/>
            <a:ext cx="2224383" cy="2218402"/>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US"/>
            </a:p>
          </p:txBody>
        </p:sp>
      </p:grpSp>
      <p:grpSp>
        <p:nvGrpSpPr>
          <p:cNvPr id="25" name="Group 25"/>
          <p:cNvGrpSpPr/>
          <p:nvPr/>
        </p:nvGrpSpPr>
        <p:grpSpPr>
          <a:xfrm>
            <a:off x="8942620" y="3913002"/>
            <a:ext cx="507082" cy="515722"/>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28" name="Group 28"/>
          <p:cNvGrpSpPr/>
          <p:nvPr/>
        </p:nvGrpSpPr>
        <p:grpSpPr>
          <a:xfrm>
            <a:off x="14516869" y="4062535"/>
            <a:ext cx="219315" cy="216656"/>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endParaRPr lang="en-US"/>
            </a:p>
          </p:txBody>
        </p:sp>
      </p:grpSp>
      <p:grpSp>
        <p:nvGrpSpPr>
          <p:cNvPr id="30" name="Group 30"/>
          <p:cNvGrpSpPr/>
          <p:nvPr/>
        </p:nvGrpSpPr>
        <p:grpSpPr>
          <a:xfrm>
            <a:off x="9089494" y="4062535"/>
            <a:ext cx="219315" cy="216656"/>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endParaRPr lang="en-US"/>
            </a:p>
          </p:txBody>
        </p:sp>
      </p:grpSp>
      <p:sp>
        <p:nvSpPr>
          <p:cNvPr id="32" name="Freeform 32"/>
          <p:cNvSpPr/>
          <p:nvPr/>
        </p:nvSpPr>
        <p:spPr>
          <a:xfrm>
            <a:off x="15398008" y="7491155"/>
            <a:ext cx="1489037" cy="1302230"/>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Freeform 34"/>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5" name="Freeform 35"/>
          <p:cNvSpPr/>
          <p:nvPr/>
        </p:nvSpPr>
        <p:spPr>
          <a:xfrm>
            <a:off x="6927575" y="7587964"/>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36" name="Group 36"/>
          <p:cNvGrpSpPr/>
          <p:nvPr/>
        </p:nvGrpSpPr>
        <p:grpSpPr>
          <a:xfrm>
            <a:off x="9655291" y="3446026"/>
            <a:ext cx="4512106" cy="451210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endParaRPr lang="en-US"/>
            </a:p>
          </p:txBody>
        </p:sp>
        <p:sp>
          <p:nvSpPr>
            <p:cNvPr id="38" name="TextBox 3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376507" y="1472865"/>
            <a:ext cx="5575172" cy="949747"/>
          </a:xfrm>
          <a:prstGeom prst="rect">
            <a:avLst/>
          </a:prstGeom>
        </p:spPr>
        <p:txBody>
          <a:bodyPr wrap="square" lIns="0" tIns="0" rIns="0" bIns="0" rtlCol="0" anchor="t">
            <a:spAutoFit/>
          </a:bodyPr>
          <a:lstStyle/>
          <a:p>
            <a:pPr marL="0" lvl="0" indent="0" algn="l">
              <a:lnSpc>
                <a:spcPts val="7956"/>
              </a:lnSpc>
              <a:spcBef>
                <a:spcPct val="0"/>
              </a:spcBef>
            </a:pPr>
            <a:r>
              <a:rPr lang="en-US" sz="6000" spc="773">
                <a:latin typeface="Times New Roman" panose="02020603050405020304" pitchFamily="18" charset="0"/>
                <a:cs typeface="Times New Roman" panose="02020603050405020304" pitchFamily="18" charset="0"/>
              </a:rPr>
              <a:t>OBJECTIVES</a:t>
            </a:r>
            <a:r>
              <a:rPr lang="en-US" sz="5765" spc="565">
                <a:solidFill>
                  <a:srgbClr val="231F20"/>
                </a:solidFill>
                <a:latin typeface="Codec Pro ExtraBold"/>
              </a:rPr>
              <a:t> </a:t>
            </a:r>
          </a:p>
        </p:txBody>
      </p:sp>
      <p:sp>
        <p:nvSpPr>
          <p:cNvPr id="42" name="TextBox 42"/>
          <p:cNvSpPr txBox="1"/>
          <p:nvPr/>
        </p:nvSpPr>
        <p:spPr>
          <a:xfrm>
            <a:off x="1505200" y="3840322"/>
            <a:ext cx="4482343" cy="523926"/>
          </a:xfrm>
          <a:prstGeom prst="rect">
            <a:avLst/>
          </a:prstGeom>
        </p:spPr>
        <p:txBody>
          <a:bodyPr lIns="0" tIns="0" rIns="0" bIns="0" rtlCol="0" anchor="t">
            <a:spAutoFit/>
          </a:bodyPr>
          <a:lstStyle/>
          <a:p>
            <a:pPr marL="0" lvl="0" indent="0" algn="l">
              <a:lnSpc>
                <a:spcPts val="2055"/>
              </a:lnSpc>
              <a:spcBef>
                <a:spcPct val="0"/>
              </a:spcBef>
            </a:pPr>
            <a:r>
              <a:rPr lang="en-US" sz="1600" dirty="0">
                <a:latin typeface="Times New Roman" panose="02020603050405020304" pitchFamily="18" charset="0"/>
                <a:cs typeface="Times New Roman" panose="02020603050405020304" pitchFamily="18" charset="0"/>
              </a:rPr>
              <a:t>Understand and map out the purchasing behaviors and trends of customers over time.</a:t>
            </a:r>
            <a:endParaRPr lang="en-US" sz="1489" spc="145" dirty="0">
              <a:solidFill>
                <a:srgbClr val="231F20"/>
              </a:solidFill>
              <a:latin typeface="Times New Roman" panose="02020603050405020304" pitchFamily="18" charset="0"/>
              <a:cs typeface="Times New Roman" panose="02020603050405020304" pitchFamily="18" charset="0"/>
            </a:endParaRPr>
          </a:p>
        </p:txBody>
      </p:sp>
      <p:sp>
        <p:nvSpPr>
          <p:cNvPr id="43" name="TextBox 43"/>
          <p:cNvSpPr txBox="1"/>
          <p:nvPr/>
        </p:nvSpPr>
        <p:spPr>
          <a:xfrm>
            <a:off x="1501440" y="2933007"/>
            <a:ext cx="4855695" cy="786497"/>
          </a:xfrm>
          <a:prstGeom prst="rect">
            <a:avLst/>
          </a:prstGeom>
        </p:spPr>
        <p:txBody>
          <a:bodyPr wrap="square" lIns="0" tIns="0" rIns="0" bIns="0" rtlCol="0" anchor="t">
            <a:spAutoFit/>
          </a:bodyPr>
          <a:lstStyle/>
          <a:p>
            <a:pPr marL="0" lvl="0" indent="0" algn="l">
              <a:lnSpc>
                <a:spcPts val="3199"/>
              </a:lnSpc>
              <a:spcBef>
                <a:spcPct val="0"/>
              </a:spcBef>
            </a:pPr>
            <a:r>
              <a:rPr lang="en-US" sz="2318" b="1" spc="227" dirty="0">
                <a:solidFill>
                  <a:srgbClr val="397D5A"/>
                </a:solidFill>
                <a:latin typeface="Times New Roman" panose="02020603050405020304" pitchFamily="18" charset="0"/>
                <a:cs typeface="Times New Roman" panose="02020603050405020304" pitchFamily="18" charset="0"/>
              </a:rPr>
              <a:t>Identify and Analyze Customer Buying Patterns</a:t>
            </a:r>
          </a:p>
        </p:txBody>
      </p:sp>
      <p:sp>
        <p:nvSpPr>
          <p:cNvPr id="44" name="TextBox 44"/>
          <p:cNvSpPr txBox="1"/>
          <p:nvPr/>
        </p:nvSpPr>
        <p:spPr>
          <a:xfrm>
            <a:off x="1485038" y="5354352"/>
            <a:ext cx="4482343" cy="793230"/>
          </a:xfrm>
          <a:prstGeom prst="rect">
            <a:avLst/>
          </a:prstGeom>
        </p:spPr>
        <p:txBody>
          <a:bodyPr lIns="0" tIns="0" rIns="0" bIns="0" rtlCol="0" anchor="t">
            <a:spAutoFit/>
          </a:bodyPr>
          <a:lstStyle/>
          <a:p>
            <a:pPr marL="0" lvl="0" indent="0" algn="l">
              <a:lnSpc>
                <a:spcPts val="2055"/>
              </a:lnSpc>
              <a:spcBef>
                <a:spcPct val="0"/>
              </a:spcBef>
            </a:pPr>
            <a:r>
              <a:rPr lang="en-US" sz="1600" dirty="0">
                <a:latin typeface="Times New Roman" panose="02020603050405020304" pitchFamily="18" charset="0"/>
                <a:cs typeface="Times New Roman" panose="02020603050405020304" pitchFamily="18" charset="0"/>
              </a:rPr>
              <a:t>Classify customers into distinct segments based on their purchasing behavior and engagement with the brand.</a:t>
            </a:r>
            <a:endParaRPr lang="en-US" sz="1489" spc="145" dirty="0">
              <a:solidFill>
                <a:srgbClr val="231F20"/>
              </a:solidFill>
              <a:latin typeface="Times New Roman" panose="02020603050405020304" pitchFamily="18" charset="0"/>
              <a:cs typeface="Times New Roman" panose="02020603050405020304" pitchFamily="18" charset="0"/>
            </a:endParaRPr>
          </a:p>
        </p:txBody>
      </p:sp>
      <p:sp>
        <p:nvSpPr>
          <p:cNvPr id="45" name="TextBox 45"/>
          <p:cNvSpPr txBox="1"/>
          <p:nvPr/>
        </p:nvSpPr>
        <p:spPr>
          <a:xfrm>
            <a:off x="1501441" y="4460173"/>
            <a:ext cx="4855694" cy="797141"/>
          </a:xfrm>
          <a:prstGeom prst="rect">
            <a:avLst/>
          </a:prstGeom>
        </p:spPr>
        <p:txBody>
          <a:bodyPr wrap="square" lIns="0" tIns="0" rIns="0" bIns="0" rtlCol="0" anchor="t">
            <a:spAutoFit/>
          </a:bodyPr>
          <a:lstStyle/>
          <a:p>
            <a:pPr marL="0" lvl="0" indent="0" algn="l">
              <a:lnSpc>
                <a:spcPts val="3199"/>
              </a:lnSpc>
              <a:spcBef>
                <a:spcPct val="0"/>
              </a:spcBef>
            </a:pPr>
            <a:r>
              <a:rPr lang="en-US" sz="2318" b="1" spc="227" dirty="0">
                <a:solidFill>
                  <a:srgbClr val="397D5A"/>
                </a:solidFill>
                <a:latin typeface="Times New Roman" panose="02020603050405020304" pitchFamily="18" charset="0"/>
                <a:cs typeface="Times New Roman" panose="02020603050405020304" pitchFamily="18" charset="0"/>
              </a:rPr>
              <a:t>Segment Customers Based on Behavioral Data</a:t>
            </a:r>
          </a:p>
        </p:txBody>
      </p:sp>
      <p:sp>
        <p:nvSpPr>
          <p:cNvPr id="46" name="TextBox 46"/>
          <p:cNvSpPr txBox="1"/>
          <p:nvPr/>
        </p:nvSpPr>
        <p:spPr>
          <a:xfrm>
            <a:off x="1513112" y="7156992"/>
            <a:ext cx="4482343" cy="793230"/>
          </a:xfrm>
          <a:prstGeom prst="rect">
            <a:avLst/>
          </a:prstGeom>
        </p:spPr>
        <p:txBody>
          <a:bodyPr lIns="0" tIns="0" rIns="0" bIns="0" rtlCol="0" anchor="t">
            <a:spAutoFit/>
          </a:bodyPr>
          <a:lstStyle/>
          <a:p>
            <a:pPr marL="0" lvl="0" indent="0" algn="l">
              <a:lnSpc>
                <a:spcPts val="2055"/>
              </a:lnSpc>
              <a:spcBef>
                <a:spcPct val="0"/>
              </a:spcBef>
            </a:pPr>
            <a:r>
              <a:rPr lang="en-US" sz="1600" dirty="0">
                <a:latin typeface="Times New Roman" panose="02020603050405020304" pitchFamily="18" charset="0"/>
                <a:cs typeface="Times New Roman" panose="02020603050405020304" pitchFamily="18" charset="0"/>
              </a:rPr>
              <a:t>Discover complementary products that can be bundled together to increase sales and enhance customer satisfaction.</a:t>
            </a:r>
            <a:endParaRPr lang="en-US" sz="1489" spc="145" dirty="0">
              <a:solidFill>
                <a:srgbClr val="231F20"/>
              </a:solidFill>
              <a:latin typeface="Times New Roman" panose="02020603050405020304" pitchFamily="18" charset="0"/>
              <a:cs typeface="Times New Roman" panose="02020603050405020304" pitchFamily="18" charset="0"/>
            </a:endParaRPr>
          </a:p>
        </p:txBody>
      </p:sp>
      <p:sp>
        <p:nvSpPr>
          <p:cNvPr id="47" name="TextBox 47"/>
          <p:cNvSpPr txBox="1"/>
          <p:nvPr/>
        </p:nvSpPr>
        <p:spPr>
          <a:xfrm>
            <a:off x="1496071" y="6239738"/>
            <a:ext cx="4500603" cy="797141"/>
          </a:xfrm>
          <a:prstGeom prst="rect">
            <a:avLst/>
          </a:prstGeom>
        </p:spPr>
        <p:txBody>
          <a:bodyPr wrap="square" lIns="0" tIns="0" rIns="0" bIns="0" rtlCol="0" anchor="t">
            <a:spAutoFit/>
          </a:bodyPr>
          <a:lstStyle/>
          <a:p>
            <a:pPr>
              <a:lnSpc>
                <a:spcPts val="3199"/>
              </a:lnSpc>
              <a:spcBef>
                <a:spcPct val="0"/>
              </a:spcBef>
            </a:pPr>
            <a:r>
              <a:rPr lang="en-US" sz="2318" b="1" spc="227" dirty="0">
                <a:solidFill>
                  <a:srgbClr val="397D5A"/>
                </a:solidFill>
                <a:latin typeface="Times New Roman" panose="02020603050405020304" pitchFamily="18" charset="0"/>
                <a:cs typeface="Times New Roman" panose="02020603050405020304" pitchFamily="18" charset="0"/>
              </a:rPr>
              <a:t>Identify Potential Bundling Opportunities</a:t>
            </a:r>
          </a:p>
        </p:txBody>
      </p:sp>
      <p:sp>
        <p:nvSpPr>
          <p:cNvPr id="48" name="TextBox 48"/>
          <p:cNvSpPr txBox="1"/>
          <p:nvPr/>
        </p:nvSpPr>
        <p:spPr>
          <a:xfrm>
            <a:off x="1475157" y="8988636"/>
            <a:ext cx="4482343" cy="523926"/>
          </a:xfrm>
          <a:prstGeom prst="rect">
            <a:avLst/>
          </a:prstGeom>
        </p:spPr>
        <p:txBody>
          <a:bodyPr lIns="0" tIns="0" rIns="0" bIns="0" rtlCol="0" anchor="t">
            <a:spAutoFit/>
          </a:bodyPr>
          <a:lstStyle/>
          <a:p>
            <a:pPr marL="0" lvl="0" indent="0" algn="l">
              <a:lnSpc>
                <a:spcPts val="2055"/>
              </a:lnSpc>
              <a:spcBef>
                <a:spcPct val="0"/>
              </a:spcBef>
            </a:pPr>
            <a:r>
              <a:rPr lang="en-US" sz="1600" dirty="0">
                <a:latin typeface="Times New Roman" panose="02020603050405020304" pitchFamily="18" charset="0"/>
                <a:cs typeface="Times New Roman" panose="02020603050405020304" pitchFamily="18" charset="0"/>
              </a:rPr>
              <a:t>Determine the factors leading to customer churn and create predictive models to identify at-risk customers.</a:t>
            </a:r>
            <a:endParaRPr lang="en-US" sz="1489" spc="145" dirty="0">
              <a:solidFill>
                <a:srgbClr val="231F20"/>
              </a:solidFill>
              <a:latin typeface="Times New Roman" panose="02020603050405020304" pitchFamily="18" charset="0"/>
              <a:cs typeface="Times New Roman" panose="02020603050405020304" pitchFamily="18" charset="0"/>
            </a:endParaRPr>
          </a:p>
        </p:txBody>
      </p:sp>
      <p:sp>
        <p:nvSpPr>
          <p:cNvPr id="49" name="TextBox 49"/>
          <p:cNvSpPr txBox="1"/>
          <p:nvPr/>
        </p:nvSpPr>
        <p:spPr>
          <a:xfrm>
            <a:off x="1496071" y="8040165"/>
            <a:ext cx="4500603" cy="787780"/>
          </a:xfrm>
          <a:prstGeom prst="rect">
            <a:avLst/>
          </a:prstGeom>
        </p:spPr>
        <p:txBody>
          <a:bodyPr wrap="square" lIns="0" tIns="0" rIns="0" bIns="0" rtlCol="0" anchor="t">
            <a:spAutoFit/>
          </a:bodyPr>
          <a:lstStyle/>
          <a:p>
            <a:pPr lvl="0" indent="0">
              <a:lnSpc>
                <a:spcPts val="3199"/>
              </a:lnSpc>
              <a:spcBef>
                <a:spcPct val="0"/>
              </a:spcBef>
            </a:pPr>
            <a:r>
              <a:rPr lang="en-US" sz="2318" b="1" spc="227" dirty="0">
                <a:solidFill>
                  <a:srgbClr val="397D5A"/>
                </a:solidFill>
                <a:latin typeface="Times New Roman" panose="02020603050405020304" pitchFamily="18" charset="0"/>
                <a:cs typeface="Times New Roman" panose="02020603050405020304" pitchFamily="18" charset="0"/>
              </a:rPr>
              <a:t>Predict Customer Churn and Develop Retention Strategies</a:t>
            </a:r>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52" name="Freeform 52"/>
          <p:cNvSpPr/>
          <p:nvPr/>
        </p:nvSpPr>
        <p:spPr>
          <a:xfrm flipH="1" flipV="1">
            <a:off x="-1946828" y="-643622"/>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54" name="Picture 53">
            <a:extLst>
              <a:ext uri="{FF2B5EF4-FFF2-40B4-BE49-F238E27FC236}">
                <a16:creationId xmlns:a16="http://schemas.microsoft.com/office/drawing/2014/main" id="{B1B92847-775F-447F-582C-59FAEE6C0E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9494" y="5255957"/>
            <a:ext cx="3943631" cy="8626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231405" y="2368221"/>
            <a:ext cx="11256795" cy="5550558"/>
          </a:xfrm>
          <a:prstGeom prst="rect">
            <a:avLst/>
          </a:prstGeom>
        </p:spPr>
        <p:txBody>
          <a:bodyPr wrap="square" lIns="0" tIns="0" rIns="0" bIns="0" rtlCol="0" anchor="t">
            <a:spAutoFit/>
          </a:bodyPr>
          <a:lstStyle/>
          <a:p>
            <a:pPr algn="ctr">
              <a:lnSpc>
                <a:spcPts val="14776"/>
              </a:lnSpc>
            </a:pPr>
            <a:r>
              <a:rPr lang="en-US" sz="10707" spc="1049">
                <a:solidFill>
                  <a:srgbClr val="FFFFFF"/>
                </a:solidFill>
                <a:latin typeface="Times New Roman" panose="02020603050405020304" pitchFamily="18" charset="0"/>
                <a:cs typeface="Times New Roman" panose="02020603050405020304" pitchFamily="18" charset="0"/>
              </a:rPr>
              <a:t>EXPLORATORY DATA ANALYSIS</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22031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28002" y="-103706"/>
            <a:ext cx="19030461" cy="10335846"/>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lIns="91440" tIns="45720" rIns="91440" bIns="45720" anchor="t"/>
          <a:lstStyle/>
          <a:p>
            <a:endParaRPr lang="en-US">
              <a:ea typeface="Calibri"/>
              <a:cs typeface="Calibri"/>
            </a:endParaRPr>
          </a:p>
        </p:txBody>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3178850" y="192983"/>
            <a:ext cx="10713642" cy="2626553"/>
          </a:xfrm>
          <a:prstGeom prst="rect">
            <a:avLst/>
          </a:prstGeom>
        </p:spPr>
        <p:txBody>
          <a:bodyPr lIns="0" tIns="0" rIns="0" bIns="0" rtlCol="0" anchor="t">
            <a:spAutoFit/>
          </a:bodyPr>
          <a:lstStyle/>
          <a:p>
            <a:pPr algn="ctr">
              <a:lnSpc>
                <a:spcPts val="10886"/>
              </a:lnSpc>
            </a:pPr>
            <a:r>
              <a:rPr lang="en-US" sz="6000" spc="773" dirty="0">
                <a:solidFill>
                  <a:srgbClr val="FFFFFF"/>
                </a:solidFill>
                <a:latin typeface="Times New Roman"/>
                <a:cs typeface="Times New Roman"/>
              </a:rPr>
              <a:t>VALUE METRICS AND GROUPS</a:t>
            </a:r>
          </a:p>
        </p:txBody>
      </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42">
            <a:extLst>
              <a:ext uri="{FF2B5EF4-FFF2-40B4-BE49-F238E27FC236}">
                <a16:creationId xmlns:a16="http://schemas.microsoft.com/office/drawing/2014/main" id="{A33C4284-07CD-1705-D8BF-D9EA842459FA}"/>
              </a:ext>
            </a:extLst>
          </p:cNvPr>
          <p:cNvSpPr txBox="1"/>
          <p:nvPr/>
        </p:nvSpPr>
        <p:spPr>
          <a:xfrm>
            <a:off x="248324" y="7660834"/>
            <a:ext cx="7385795" cy="334130"/>
          </a:xfrm>
          <a:prstGeom prst="rect">
            <a:avLst/>
          </a:prstGeom>
        </p:spPr>
        <p:txBody>
          <a:bodyPr wrap="square" lIns="0" tIns="0" rIns="0" bIns="0" rtlCol="0" anchor="t">
            <a:spAutoFit/>
          </a:bodyPr>
          <a:lstStyle/>
          <a:p>
            <a:pPr>
              <a:lnSpc>
                <a:spcPts val="2055"/>
              </a:lnSpc>
              <a:spcBef>
                <a:spcPct val="0"/>
              </a:spcBef>
            </a:pPr>
            <a:r>
              <a:rPr lang="en-US" sz="4000" dirty="0">
                <a:latin typeface="Times New Roman"/>
                <a:cs typeface="Times New Roman"/>
              </a:rPr>
              <a:t>Average value of an order placed </a:t>
            </a:r>
            <a:endParaRPr lang="en-US" sz="4000" dirty="0">
              <a:ea typeface="Calibri"/>
              <a:cs typeface="Calibri"/>
            </a:endParaRPr>
          </a:p>
        </p:txBody>
      </p:sp>
      <p:sp>
        <p:nvSpPr>
          <p:cNvPr id="9" name="TextBox 43">
            <a:extLst>
              <a:ext uri="{FF2B5EF4-FFF2-40B4-BE49-F238E27FC236}">
                <a16:creationId xmlns:a16="http://schemas.microsoft.com/office/drawing/2014/main" id="{AF2C2B39-82D1-1776-9C6C-6CD60A8BC857}"/>
              </a:ext>
            </a:extLst>
          </p:cNvPr>
          <p:cNvSpPr txBox="1"/>
          <p:nvPr/>
        </p:nvSpPr>
        <p:spPr>
          <a:xfrm>
            <a:off x="250978" y="6762071"/>
            <a:ext cx="8284693" cy="466346"/>
          </a:xfrm>
          <a:prstGeom prst="rect">
            <a:avLst/>
          </a:prstGeom>
        </p:spPr>
        <p:txBody>
          <a:bodyPr wrap="square" lIns="0" tIns="0" rIns="0" bIns="0" rtlCol="0" anchor="t">
            <a:spAutoFit/>
          </a:bodyPr>
          <a:lstStyle/>
          <a:p>
            <a:pPr>
              <a:lnSpc>
                <a:spcPts val="3199"/>
              </a:lnSpc>
              <a:spcBef>
                <a:spcPct val="0"/>
              </a:spcBef>
            </a:pPr>
            <a:r>
              <a:rPr lang="en-US" sz="4800" b="1" spc="227">
                <a:solidFill>
                  <a:srgbClr val="397D5A"/>
                </a:solidFill>
                <a:latin typeface="Times New Roman"/>
                <a:cs typeface="Times New Roman"/>
              </a:rPr>
              <a:t>AOV: Average Order Value</a:t>
            </a:r>
            <a:endParaRPr lang="en-US" sz="4800">
              <a:ea typeface="Calibri"/>
              <a:cs typeface="Calibri"/>
            </a:endParaRPr>
          </a:p>
        </p:txBody>
      </p:sp>
      <p:sp>
        <p:nvSpPr>
          <p:cNvPr id="12" name="TextBox 44">
            <a:extLst>
              <a:ext uri="{FF2B5EF4-FFF2-40B4-BE49-F238E27FC236}">
                <a16:creationId xmlns:a16="http://schemas.microsoft.com/office/drawing/2014/main" id="{48CE7D3A-B9DD-7FA3-723A-9A484A41B849}"/>
              </a:ext>
            </a:extLst>
          </p:cNvPr>
          <p:cNvSpPr txBox="1"/>
          <p:nvPr/>
        </p:nvSpPr>
        <p:spPr>
          <a:xfrm>
            <a:off x="221702" y="9107617"/>
            <a:ext cx="7278809" cy="865622"/>
          </a:xfrm>
          <a:prstGeom prst="rect">
            <a:avLst/>
          </a:prstGeom>
        </p:spPr>
        <p:txBody>
          <a:bodyPr wrap="square" lIns="0" tIns="0" rIns="0" bIns="0" rtlCol="0" anchor="t">
            <a:spAutoFit/>
          </a:bodyPr>
          <a:lstStyle/>
          <a:p>
            <a:r>
              <a:rPr lang="en-US" sz="4000" dirty="0">
                <a:latin typeface="Times New Roman"/>
                <a:cs typeface="Times New Roman"/>
              </a:rPr>
              <a:t>Average spend by a buyer group</a:t>
            </a:r>
          </a:p>
          <a:p>
            <a:pPr>
              <a:lnSpc>
                <a:spcPts val="2055"/>
              </a:lnSpc>
              <a:spcBef>
                <a:spcPct val="0"/>
              </a:spcBef>
            </a:pPr>
            <a:endParaRPr lang="en-US" sz="1600" dirty="0">
              <a:latin typeface="Times New Roman"/>
              <a:cs typeface="Times New Roman"/>
            </a:endParaRPr>
          </a:p>
        </p:txBody>
      </p:sp>
      <p:sp>
        <p:nvSpPr>
          <p:cNvPr id="14" name="TextBox 45">
            <a:extLst>
              <a:ext uri="{FF2B5EF4-FFF2-40B4-BE49-F238E27FC236}">
                <a16:creationId xmlns:a16="http://schemas.microsoft.com/office/drawing/2014/main" id="{E4CB16FB-F21A-00D6-8BE8-B3405E2AACCC}"/>
              </a:ext>
            </a:extLst>
          </p:cNvPr>
          <p:cNvSpPr txBox="1"/>
          <p:nvPr/>
        </p:nvSpPr>
        <p:spPr>
          <a:xfrm>
            <a:off x="248324" y="8453323"/>
            <a:ext cx="9105876" cy="466346"/>
          </a:xfrm>
          <a:prstGeom prst="rect">
            <a:avLst/>
          </a:prstGeom>
        </p:spPr>
        <p:txBody>
          <a:bodyPr wrap="square" lIns="0" tIns="0" rIns="0" bIns="0" rtlCol="0" anchor="t">
            <a:spAutoFit/>
          </a:bodyPr>
          <a:lstStyle/>
          <a:p>
            <a:pPr>
              <a:lnSpc>
                <a:spcPts val="3199"/>
              </a:lnSpc>
              <a:spcBef>
                <a:spcPct val="0"/>
              </a:spcBef>
            </a:pPr>
            <a:r>
              <a:rPr lang="en-US" sz="4800" b="1" spc="227">
                <a:solidFill>
                  <a:srgbClr val="397D5A"/>
                </a:solidFill>
                <a:latin typeface="Times New Roman"/>
                <a:cs typeface="Times New Roman"/>
              </a:rPr>
              <a:t>ACV: Average Customer Value</a:t>
            </a:r>
            <a:endParaRPr lang="en-US" sz="4800">
              <a:ea typeface="Calibri"/>
              <a:cs typeface="Calibri"/>
            </a:endParaRPr>
          </a:p>
        </p:txBody>
      </p:sp>
      <p:sp>
        <p:nvSpPr>
          <p:cNvPr id="27" name="TextBox 43">
            <a:extLst>
              <a:ext uri="{FF2B5EF4-FFF2-40B4-BE49-F238E27FC236}">
                <a16:creationId xmlns:a16="http://schemas.microsoft.com/office/drawing/2014/main" id="{DA8DF2C7-C6D3-A17A-9C5F-EB8128A9CF69}"/>
              </a:ext>
            </a:extLst>
          </p:cNvPr>
          <p:cNvSpPr txBox="1"/>
          <p:nvPr/>
        </p:nvSpPr>
        <p:spPr>
          <a:xfrm>
            <a:off x="250978" y="3566111"/>
            <a:ext cx="8284693" cy="466346"/>
          </a:xfrm>
          <a:prstGeom prst="rect">
            <a:avLst/>
          </a:prstGeom>
        </p:spPr>
        <p:txBody>
          <a:bodyPr wrap="square" lIns="0" tIns="0" rIns="0" bIns="0" rtlCol="0" anchor="t">
            <a:spAutoFit/>
          </a:bodyPr>
          <a:lstStyle/>
          <a:p>
            <a:pPr>
              <a:lnSpc>
                <a:spcPts val="3199"/>
              </a:lnSpc>
              <a:spcBef>
                <a:spcPct val="0"/>
              </a:spcBef>
            </a:pPr>
            <a:r>
              <a:rPr lang="en-US" sz="4800" b="1" spc="227" dirty="0">
                <a:solidFill>
                  <a:srgbClr val="397D5A"/>
                </a:solidFill>
                <a:latin typeface="Times New Roman"/>
                <a:cs typeface="Times New Roman"/>
              </a:rPr>
              <a:t>Order Count</a:t>
            </a:r>
            <a:endParaRPr lang="en-US" dirty="0"/>
          </a:p>
        </p:txBody>
      </p:sp>
      <p:sp>
        <p:nvSpPr>
          <p:cNvPr id="30" name="TextBox 43">
            <a:extLst>
              <a:ext uri="{FF2B5EF4-FFF2-40B4-BE49-F238E27FC236}">
                <a16:creationId xmlns:a16="http://schemas.microsoft.com/office/drawing/2014/main" id="{7C727AF0-7556-74D9-8998-748DA4BC2450}"/>
              </a:ext>
            </a:extLst>
          </p:cNvPr>
          <p:cNvSpPr txBox="1"/>
          <p:nvPr/>
        </p:nvSpPr>
        <p:spPr>
          <a:xfrm>
            <a:off x="250978" y="5064217"/>
            <a:ext cx="8284693" cy="466346"/>
          </a:xfrm>
          <a:prstGeom prst="rect">
            <a:avLst/>
          </a:prstGeom>
        </p:spPr>
        <p:txBody>
          <a:bodyPr wrap="square" lIns="0" tIns="0" rIns="0" bIns="0" rtlCol="0" anchor="t">
            <a:spAutoFit/>
          </a:bodyPr>
          <a:lstStyle/>
          <a:p>
            <a:pPr>
              <a:lnSpc>
                <a:spcPts val="3199"/>
              </a:lnSpc>
              <a:spcBef>
                <a:spcPct val="0"/>
              </a:spcBef>
            </a:pPr>
            <a:r>
              <a:rPr lang="en-US" sz="4800" b="1" spc="227" dirty="0">
                <a:solidFill>
                  <a:srgbClr val="397D5A"/>
                </a:solidFill>
                <a:latin typeface="Times New Roman"/>
                <a:cs typeface="Times New Roman"/>
              </a:rPr>
              <a:t>Customer Count</a:t>
            </a:r>
            <a:endParaRPr lang="en-US" dirty="0"/>
          </a:p>
        </p:txBody>
      </p:sp>
      <p:sp>
        <p:nvSpPr>
          <p:cNvPr id="31" name="TextBox 42">
            <a:extLst>
              <a:ext uri="{FF2B5EF4-FFF2-40B4-BE49-F238E27FC236}">
                <a16:creationId xmlns:a16="http://schemas.microsoft.com/office/drawing/2014/main" id="{5A2A7CD0-4125-8A14-E911-FA818DD289B8}"/>
              </a:ext>
            </a:extLst>
          </p:cNvPr>
          <p:cNvSpPr txBox="1"/>
          <p:nvPr/>
        </p:nvSpPr>
        <p:spPr>
          <a:xfrm>
            <a:off x="248324" y="4403944"/>
            <a:ext cx="7385795" cy="334130"/>
          </a:xfrm>
          <a:prstGeom prst="rect">
            <a:avLst/>
          </a:prstGeom>
        </p:spPr>
        <p:txBody>
          <a:bodyPr wrap="square" lIns="0" tIns="0" rIns="0" bIns="0" rtlCol="0" anchor="t">
            <a:spAutoFit/>
          </a:bodyPr>
          <a:lstStyle/>
          <a:p>
            <a:pPr>
              <a:lnSpc>
                <a:spcPts val="2055"/>
              </a:lnSpc>
              <a:spcBef>
                <a:spcPct val="0"/>
              </a:spcBef>
            </a:pPr>
            <a:r>
              <a:rPr lang="en-US" sz="4000" dirty="0">
                <a:latin typeface="Times New Roman"/>
                <a:cs typeface="Times New Roman"/>
              </a:rPr>
              <a:t>Number of orders</a:t>
            </a:r>
            <a:endParaRPr lang="en-US" dirty="0"/>
          </a:p>
        </p:txBody>
      </p:sp>
      <p:sp>
        <p:nvSpPr>
          <p:cNvPr id="32" name="TextBox 44">
            <a:extLst>
              <a:ext uri="{FF2B5EF4-FFF2-40B4-BE49-F238E27FC236}">
                <a16:creationId xmlns:a16="http://schemas.microsoft.com/office/drawing/2014/main" id="{1BB8FD32-1CBF-943B-C902-76CB5251BC00}"/>
              </a:ext>
            </a:extLst>
          </p:cNvPr>
          <p:cNvSpPr txBox="1"/>
          <p:nvPr/>
        </p:nvSpPr>
        <p:spPr>
          <a:xfrm>
            <a:off x="248324" y="5730638"/>
            <a:ext cx="7278809" cy="865622"/>
          </a:xfrm>
          <a:prstGeom prst="rect">
            <a:avLst/>
          </a:prstGeom>
        </p:spPr>
        <p:txBody>
          <a:bodyPr wrap="square" lIns="0" tIns="0" rIns="0" bIns="0" rtlCol="0" anchor="t">
            <a:spAutoFit/>
          </a:bodyPr>
          <a:lstStyle/>
          <a:p>
            <a:r>
              <a:rPr lang="en-US" sz="4000" dirty="0">
                <a:latin typeface="Times New Roman"/>
                <a:cs typeface="Times New Roman"/>
              </a:rPr>
              <a:t>Number of Customers</a:t>
            </a:r>
            <a:endParaRPr lang="en-US" dirty="0"/>
          </a:p>
          <a:p>
            <a:pPr>
              <a:lnSpc>
                <a:spcPts val="2055"/>
              </a:lnSpc>
              <a:spcBef>
                <a:spcPct val="0"/>
              </a:spcBef>
            </a:pPr>
            <a:endParaRPr lang="en-US" sz="1600" dirty="0">
              <a:latin typeface="Times New Roman"/>
              <a:cs typeface="Times New Roman"/>
            </a:endParaRPr>
          </a:p>
        </p:txBody>
      </p:sp>
      <p:sp>
        <p:nvSpPr>
          <p:cNvPr id="35" name="TextBox 34">
            <a:extLst>
              <a:ext uri="{FF2B5EF4-FFF2-40B4-BE49-F238E27FC236}">
                <a16:creationId xmlns:a16="http://schemas.microsoft.com/office/drawing/2014/main" id="{EDA04E9D-2F0C-0BB0-3FA2-6F63E6AED99A}"/>
              </a:ext>
            </a:extLst>
          </p:cNvPr>
          <p:cNvSpPr txBox="1"/>
          <p:nvPr/>
        </p:nvSpPr>
        <p:spPr>
          <a:xfrm>
            <a:off x="9453704" y="3285784"/>
            <a:ext cx="88775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Times New Roman" panose="02020603050405020304" pitchFamily="18" charset="0"/>
                <a:ea typeface="Calibri"/>
                <a:cs typeface="Times New Roman" panose="02020603050405020304" pitchFamily="18" charset="0"/>
              </a:rPr>
              <a:t>PRH4 products categorized as </a:t>
            </a:r>
            <a:r>
              <a:rPr lang="en-US" sz="3600" dirty="0">
                <a:latin typeface="Times New Roman" panose="02020603050405020304" pitchFamily="18" charset="0"/>
                <a:ea typeface="+mn-lt"/>
                <a:cs typeface="Times New Roman" panose="02020603050405020304" pitchFamily="18" charset="0"/>
              </a:rPr>
              <a:t>Instruments and Accessories, Implants, Prosthetics and Restorative Solutions, Surgical and Healing Products, Abutments, Miscellaneous, Unknown, Software and Services.</a:t>
            </a:r>
            <a:endParaRPr lang="en-US" sz="36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24604B1-E124-2C32-9ACE-B499C87DF365}"/>
              </a:ext>
            </a:extLst>
          </p:cNvPr>
          <p:cNvSpPr txBox="1"/>
          <p:nvPr/>
        </p:nvSpPr>
        <p:spPr>
          <a:xfrm>
            <a:off x="9451325" y="6548782"/>
            <a:ext cx="712694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Times New Roman" panose="02020603050405020304" pitchFamily="18" charset="0"/>
                <a:cs typeface="Times New Roman" panose="02020603050405020304" pitchFamily="18" charset="0"/>
              </a:rPr>
              <a:t>Customers categorized</a:t>
            </a:r>
            <a:r>
              <a:rPr lang="en-US" sz="3600" baseline="0" dirty="0">
                <a:latin typeface="Times New Roman" panose="02020603050405020304" pitchFamily="18" charset="0"/>
                <a:cs typeface="Times New Roman" panose="02020603050405020304" pitchFamily="18" charset="0"/>
              </a:rPr>
              <a:t> as </a:t>
            </a:r>
            <a:r>
              <a:rPr lang="en-US" sz="3600" dirty="0">
                <a:latin typeface="Times New Roman" panose="02020603050405020304" pitchFamily="18" charset="0"/>
                <a:ea typeface="+mn-lt"/>
                <a:cs typeface="Times New Roman" panose="02020603050405020304" pitchFamily="18" charset="0"/>
              </a:rPr>
              <a:t>Academic Institutions, Clinical Practitioners, Laboratories, Other, Healthcare Facilities, Specialized Roles, Government </a:t>
            </a:r>
            <a:r>
              <a:rPr lang="en-US" sz="3600" baseline="0" dirty="0">
                <a:latin typeface="Times New Roman" panose="02020603050405020304" pitchFamily="18" charset="0"/>
                <a:ea typeface="+mn-lt"/>
                <a:cs typeface="Times New Roman" panose="02020603050405020304" pitchFamily="18" charset="0"/>
              </a:rPr>
              <a:t>and </a:t>
            </a:r>
            <a:r>
              <a:rPr lang="en-US" sz="3600" dirty="0">
                <a:latin typeface="Times New Roman" panose="02020603050405020304" pitchFamily="18" charset="0"/>
                <a:ea typeface="+mn-lt"/>
                <a:cs typeface="Times New Roman" panose="02020603050405020304" pitchFamily="18" charset="0"/>
              </a:rPr>
              <a:t>Military, Business Entities, Employee, Others.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28002" y="-48846"/>
            <a:ext cx="19048322" cy="309587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283292" y="583555"/>
            <a:ext cx="12915205" cy="1846659"/>
          </a:xfrm>
          <a:prstGeom prst="rect">
            <a:avLst/>
          </a:prstGeom>
        </p:spPr>
        <p:txBody>
          <a:bodyPr wrap="square" lIns="0" tIns="0" rIns="0" bIns="0" rtlCol="0" anchor="t">
            <a:spAutoFit/>
          </a:bodyPr>
          <a:lstStyle/>
          <a:p>
            <a:pPr algn="ctr" defTabSz="740664">
              <a:spcAft>
                <a:spcPts val="600"/>
              </a:spcAft>
            </a:pPr>
            <a:r>
              <a:rPr lang="en-US" sz="6000" spc="773" dirty="0">
                <a:solidFill>
                  <a:srgbClr val="FFFFFF"/>
                </a:solidFill>
                <a:latin typeface="Times New Roman"/>
                <a:cs typeface="Times New Roman"/>
              </a:rPr>
              <a:t>AVERAGE ORDER VALUE BY PRH1 AND SALES CHANNEL</a:t>
            </a:r>
          </a:p>
        </p:txBody>
      </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5" descr="A graph of customer value&#10;&#10;Description automatically generated">
            <a:extLst>
              <a:ext uri="{FF2B5EF4-FFF2-40B4-BE49-F238E27FC236}">
                <a16:creationId xmlns:a16="http://schemas.microsoft.com/office/drawing/2014/main" id="{ECE6031A-C0D0-420C-F716-0E8152D8EC9C}"/>
              </a:ext>
            </a:extLst>
          </p:cNvPr>
          <p:cNvPicPr>
            <a:picLocks noChangeAspect="1"/>
          </p:cNvPicPr>
          <p:nvPr/>
        </p:nvPicPr>
        <p:blipFill>
          <a:blip r:embed="rId4"/>
          <a:stretch>
            <a:fillRect/>
          </a:stretch>
        </p:blipFill>
        <p:spPr>
          <a:xfrm>
            <a:off x="250037" y="3679425"/>
            <a:ext cx="8490857" cy="5960762"/>
          </a:xfrm>
          <a:prstGeom prst="rect">
            <a:avLst/>
          </a:prstGeom>
        </p:spPr>
      </p:pic>
      <p:pic>
        <p:nvPicPr>
          <p:cNvPr id="7" name="Picture 6">
            <a:extLst>
              <a:ext uri="{FF2B5EF4-FFF2-40B4-BE49-F238E27FC236}">
                <a16:creationId xmlns:a16="http://schemas.microsoft.com/office/drawing/2014/main" id="{734241AE-3507-66BE-6F68-82D67DF79CD6}"/>
              </a:ext>
            </a:extLst>
          </p:cNvPr>
          <p:cNvPicPr>
            <a:picLocks noChangeAspect="1"/>
          </p:cNvPicPr>
          <p:nvPr/>
        </p:nvPicPr>
        <p:blipFill>
          <a:blip r:embed="rId5"/>
          <a:stretch>
            <a:fillRect/>
          </a:stretch>
        </p:blipFill>
        <p:spPr>
          <a:xfrm>
            <a:off x="9144000" y="3424837"/>
            <a:ext cx="8256631" cy="5960761"/>
          </a:xfrm>
          <a:prstGeom prst="rect">
            <a:avLst/>
          </a:prstGeom>
        </p:spPr>
      </p:pic>
    </p:spTree>
    <p:extLst>
      <p:ext uri="{BB962C8B-B14F-4D97-AF65-F5344CB8AC3E}">
        <p14:creationId xmlns:p14="http://schemas.microsoft.com/office/powerpoint/2010/main" val="3039995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381464" y="-97692"/>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10">
            <a:extLst>
              <a:ext uri="{FF2B5EF4-FFF2-40B4-BE49-F238E27FC236}">
                <a16:creationId xmlns:a16="http://schemas.microsoft.com/office/drawing/2014/main" id="{2C99E339-EDD9-5911-FCB2-EBA73C8A2362}"/>
              </a:ext>
            </a:extLst>
          </p:cNvPr>
          <p:cNvSpPr txBox="1"/>
          <p:nvPr/>
        </p:nvSpPr>
        <p:spPr>
          <a:xfrm>
            <a:off x="2565157" y="485863"/>
            <a:ext cx="12852235" cy="2769989"/>
          </a:xfrm>
          <a:prstGeom prst="rect">
            <a:avLst/>
          </a:prstGeom>
        </p:spPr>
        <p:txBody>
          <a:bodyPr wrap="square" lIns="0" tIns="0" rIns="0" bIns="0" rtlCol="0" anchor="t">
            <a:spAutoFit/>
          </a:bodyPr>
          <a:lstStyle/>
          <a:p>
            <a:pPr algn="ctr" defTabSz="740664"/>
            <a:r>
              <a:rPr lang="en-US" sz="6000" spc="773">
                <a:solidFill>
                  <a:srgbClr val="FFFFFF"/>
                </a:solidFill>
                <a:latin typeface="Times New Roman"/>
                <a:cs typeface="Times New Roman"/>
              </a:rPr>
              <a:t>ACV/AOV BY PRH4 AND SALES CHANNEL</a:t>
            </a:r>
            <a:endParaRPr lang="en-US" sz="6000" spc="773">
              <a:solidFill>
                <a:srgbClr val="000000"/>
              </a:solidFill>
              <a:latin typeface="Times New Roman"/>
              <a:cs typeface="Times New Roman"/>
            </a:endParaRPr>
          </a:p>
          <a:p>
            <a:pPr algn="ctr" defTabSz="740664">
              <a:spcAft>
                <a:spcPts val="600"/>
              </a:spcAft>
            </a:pPr>
            <a:endParaRPr lang="en-US" sz="6000" spc="773">
              <a:solidFill>
                <a:srgbClr val="FFFFFF"/>
              </a:solidFill>
              <a:latin typeface="Times New Roman" panose="02020603050405020304" pitchFamily="18" charset="0"/>
              <a:cs typeface="Times New Roman" panose="02020603050405020304" pitchFamily="18" charset="0"/>
            </a:endParaRPr>
          </a:p>
        </p:txBody>
      </p:sp>
      <p:pic>
        <p:nvPicPr>
          <p:cNvPr id="8" name="Picture 7" descr="A graph of customer value&#10;&#10;Description automatically generated">
            <a:extLst>
              <a:ext uri="{FF2B5EF4-FFF2-40B4-BE49-F238E27FC236}">
                <a16:creationId xmlns:a16="http://schemas.microsoft.com/office/drawing/2014/main" id="{F7F89B16-3239-579C-874D-558D53E73F3A}"/>
              </a:ext>
            </a:extLst>
          </p:cNvPr>
          <p:cNvPicPr>
            <a:picLocks noChangeAspect="1"/>
          </p:cNvPicPr>
          <p:nvPr/>
        </p:nvPicPr>
        <p:blipFill>
          <a:blip r:embed="rId5"/>
          <a:stretch>
            <a:fillRect/>
          </a:stretch>
        </p:blipFill>
        <p:spPr>
          <a:xfrm>
            <a:off x="9140633" y="3474271"/>
            <a:ext cx="8747027" cy="5682844"/>
          </a:xfrm>
          <a:prstGeom prst="rect">
            <a:avLst/>
          </a:prstGeom>
        </p:spPr>
      </p:pic>
      <p:pic>
        <p:nvPicPr>
          <p:cNvPr id="10" name="Picture 9" descr="A graph with blue and orange bars&#10;&#10;Description automatically generated">
            <a:extLst>
              <a:ext uri="{FF2B5EF4-FFF2-40B4-BE49-F238E27FC236}">
                <a16:creationId xmlns:a16="http://schemas.microsoft.com/office/drawing/2014/main" id="{6A47F522-C0E6-E1D2-2990-3AF619A8AE8E}"/>
              </a:ext>
            </a:extLst>
          </p:cNvPr>
          <p:cNvPicPr>
            <a:picLocks noChangeAspect="1"/>
          </p:cNvPicPr>
          <p:nvPr/>
        </p:nvPicPr>
        <p:blipFill>
          <a:blip r:embed="rId6"/>
          <a:stretch>
            <a:fillRect/>
          </a:stretch>
        </p:blipFill>
        <p:spPr>
          <a:xfrm>
            <a:off x="185303" y="3474271"/>
            <a:ext cx="8770027" cy="5687729"/>
          </a:xfrm>
          <a:prstGeom prst="rect">
            <a:avLst/>
          </a:prstGeom>
        </p:spPr>
      </p:pic>
    </p:spTree>
    <p:extLst>
      <p:ext uri="{BB962C8B-B14F-4D97-AF65-F5344CB8AC3E}">
        <p14:creationId xmlns:p14="http://schemas.microsoft.com/office/powerpoint/2010/main" val="3712790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10">
            <a:extLst>
              <a:ext uri="{FF2B5EF4-FFF2-40B4-BE49-F238E27FC236}">
                <a16:creationId xmlns:a16="http://schemas.microsoft.com/office/drawing/2014/main" id="{E6448C12-6A96-1277-C9D3-B83EEDC9139F}"/>
              </a:ext>
            </a:extLst>
          </p:cNvPr>
          <p:cNvSpPr txBox="1"/>
          <p:nvPr/>
        </p:nvSpPr>
        <p:spPr>
          <a:xfrm>
            <a:off x="1604794" y="583555"/>
            <a:ext cx="14173200" cy="1846659"/>
          </a:xfrm>
          <a:prstGeom prst="rect">
            <a:avLst/>
          </a:prstGeom>
        </p:spPr>
        <p:txBody>
          <a:bodyPr wrap="square" lIns="0" tIns="0" rIns="0" bIns="0" rtlCol="0" anchor="t">
            <a:spAutoFit/>
          </a:bodyPr>
          <a:lstStyle/>
          <a:p>
            <a:pPr algn="ctr"/>
            <a:r>
              <a:rPr lang="en-US" sz="6000" spc="773">
                <a:solidFill>
                  <a:srgbClr val="FFFFFF"/>
                </a:solidFill>
                <a:latin typeface="Times New Roman"/>
                <a:cs typeface="Times New Roman"/>
              </a:rPr>
              <a:t>ACV/AOV BY CHANNEL AND GROUP</a:t>
            </a:r>
            <a:endParaRPr lang="en-US">
              <a:latin typeface="Times New Roman"/>
              <a:cs typeface="Times New Roman"/>
            </a:endParaRPr>
          </a:p>
        </p:txBody>
      </p:sp>
      <p:pic>
        <p:nvPicPr>
          <p:cNvPr id="7" name="Picture 6">
            <a:extLst>
              <a:ext uri="{FF2B5EF4-FFF2-40B4-BE49-F238E27FC236}">
                <a16:creationId xmlns:a16="http://schemas.microsoft.com/office/drawing/2014/main" id="{CD3E2430-9CA1-1DCD-9BCB-117437241B7C}"/>
              </a:ext>
            </a:extLst>
          </p:cNvPr>
          <p:cNvPicPr>
            <a:picLocks noChangeAspect="1"/>
          </p:cNvPicPr>
          <p:nvPr/>
        </p:nvPicPr>
        <p:blipFill>
          <a:blip r:embed="rId6"/>
          <a:stretch>
            <a:fillRect/>
          </a:stretch>
        </p:blipFill>
        <p:spPr>
          <a:xfrm>
            <a:off x="8993070" y="4283235"/>
            <a:ext cx="8208719" cy="4795347"/>
          </a:xfrm>
          <a:prstGeom prst="rect">
            <a:avLst/>
          </a:prstGeom>
        </p:spPr>
      </p:pic>
      <p:pic>
        <p:nvPicPr>
          <p:cNvPr id="9" name="Picture 8">
            <a:extLst>
              <a:ext uri="{FF2B5EF4-FFF2-40B4-BE49-F238E27FC236}">
                <a16:creationId xmlns:a16="http://schemas.microsoft.com/office/drawing/2014/main" id="{2C58E1DC-2008-14B9-91B8-126E5FF260AF}"/>
              </a:ext>
            </a:extLst>
          </p:cNvPr>
          <p:cNvPicPr>
            <a:picLocks noChangeAspect="1"/>
          </p:cNvPicPr>
          <p:nvPr/>
        </p:nvPicPr>
        <p:blipFill>
          <a:blip r:embed="rId7"/>
          <a:stretch>
            <a:fillRect/>
          </a:stretch>
        </p:blipFill>
        <p:spPr>
          <a:xfrm>
            <a:off x="365653" y="4283235"/>
            <a:ext cx="8261764" cy="4795347"/>
          </a:xfrm>
          <a:prstGeom prst="rect">
            <a:avLst/>
          </a:prstGeom>
        </p:spPr>
      </p:pic>
    </p:spTree>
    <p:extLst>
      <p:ext uri="{BB962C8B-B14F-4D97-AF65-F5344CB8AC3E}">
        <p14:creationId xmlns:p14="http://schemas.microsoft.com/office/powerpoint/2010/main" val="294559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1124</Words>
  <Application>Microsoft Office PowerPoint</Application>
  <PresentationFormat>Custom</PresentationFormat>
  <Paragraphs>180</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Codec Pro ExtraBold</vt:lpstr>
      <vt:lpstr>Aptos</vt:lpstr>
      <vt:lpstr>Times New Roman</vt:lpstr>
      <vt:lpstr>Open Sauce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Sindhu Sundararajan</cp:lastModifiedBy>
  <cp:revision>14</cp:revision>
  <dcterms:created xsi:type="dcterms:W3CDTF">2006-08-16T00:00:00Z</dcterms:created>
  <dcterms:modified xsi:type="dcterms:W3CDTF">2024-06-18T23:26:09Z</dcterms:modified>
  <dc:identifier>DAGIJTYUbTY</dc:identifier>
</cp:coreProperties>
</file>